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74" r:id="rId3"/>
    <p:sldId id="257" r:id="rId4"/>
    <p:sldId id="258" r:id="rId5"/>
    <p:sldId id="275" r:id="rId6"/>
    <p:sldId id="260" r:id="rId7"/>
    <p:sldId id="263" r:id="rId8"/>
    <p:sldId id="265" r:id="rId9"/>
    <p:sldId id="267" r:id="rId10"/>
    <p:sldId id="269" r:id="rId11"/>
    <p:sldId id="270" r:id="rId12"/>
    <p:sldId id="276" r:id="rId13"/>
  </p:sldIdLst>
  <p:sldSz cx="9144000" cy="5143500" type="screen16x9"/>
  <p:notesSz cx="6858000" cy="9144000"/>
  <p:embeddedFontLst>
    <p:embeddedFont>
      <p:font typeface="Average" panose="020B0604020202020204" charset="0"/>
      <p:regular r:id="rId15"/>
    </p:embeddedFont>
    <p:embeddedFont>
      <p:font typeface="Oswa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5903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6f5903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6f590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b54f3f6d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b54f3f6d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b6da8d39f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b6da8d39f_0_5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Questions?</a:t>
            </a:r>
          </a:p>
          <a:p>
            <a:pPr marL="0" indent="0">
              <a:buNone/>
            </a:pPr>
            <a:endParaRPr dirty="0"/>
          </a:p>
        </p:txBody>
      </p:sp>
    </p:spTree>
    <p:extLst>
      <p:ext uri="{BB962C8B-B14F-4D97-AF65-F5344CB8AC3E}">
        <p14:creationId xmlns:p14="http://schemas.microsoft.com/office/powerpoint/2010/main" val="19195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baseline="0" dirty="0" smtClean="0"/>
          </a:p>
        </p:txBody>
      </p:sp>
    </p:spTree>
    <p:extLst>
      <p:ext uri="{BB962C8B-B14F-4D97-AF65-F5344CB8AC3E}">
        <p14:creationId xmlns:p14="http://schemas.microsoft.com/office/powerpoint/2010/main" val="295887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b54f3f6d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b54f3f6d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b6da8d3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b6da8d3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b6da8d39f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b6da8d39f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baseline="0" dirty="0" smtClean="0"/>
          </a:p>
        </p:txBody>
      </p:sp>
    </p:spTree>
    <p:extLst>
      <p:ext uri="{BB962C8B-B14F-4D97-AF65-F5344CB8AC3E}">
        <p14:creationId xmlns:p14="http://schemas.microsoft.com/office/powerpoint/2010/main" val="380920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b6da8d3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b6da8d3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b6da8d39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b6da8d39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b54f3f6d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b54f3f6d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6f5903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6361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Parent + Professional </a:t>
            </a:r>
            <a:endParaRPr/>
          </a:p>
          <a:p>
            <a:pPr marL="0" lvl="0" indent="0" algn="ctr" rtl="0">
              <a:spcBef>
                <a:spcPts val="0"/>
              </a:spcBef>
              <a:spcAft>
                <a:spcPts val="0"/>
              </a:spcAft>
              <a:buNone/>
            </a:pPr>
            <a:r>
              <a:rPr lang="en"/>
              <a:t>on cCMV </a:t>
            </a:r>
            <a:endParaRPr/>
          </a:p>
        </p:txBody>
      </p:sp>
      <p:sp>
        <p:nvSpPr>
          <p:cNvPr id="60" name="Google Shape;60;p13"/>
          <p:cNvSpPr txBox="1">
            <a:spLocks noGrp="1"/>
          </p:cNvSpPr>
          <p:nvPr>
            <p:ph type="subTitle" idx="1"/>
          </p:nvPr>
        </p:nvSpPr>
        <p:spPr>
          <a:xfrm>
            <a:off x="671250" y="3174875"/>
            <a:ext cx="7860000" cy="173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Holly Frigerio, MA</a:t>
            </a:r>
            <a:endParaRPr b="1"/>
          </a:p>
          <a:p>
            <a:pPr marL="0" lvl="0" indent="0" algn="ctr" rtl="0">
              <a:spcBef>
                <a:spcPts val="0"/>
              </a:spcBef>
              <a:spcAft>
                <a:spcPts val="0"/>
              </a:spcAft>
              <a:buNone/>
            </a:pPr>
            <a:endParaRPr/>
          </a:p>
          <a:p>
            <a:pPr marL="0" lvl="0" indent="0" algn="ctr" rtl="0">
              <a:spcBef>
                <a:spcPts val="0"/>
              </a:spcBef>
              <a:spcAft>
                <a:spcPts val="0"/>
              </a:spcAft>
              <a:buNone/>
            </a:pPr>
            <a:r>
              <a:rPr lang="en" sz="1400"/>
              <a:t>Teacher of the Deaf</a:t>
            </a:r>
            <a:endParaRPr sz="1400"/>
          </a:p>
          <a:p>
            <a:pPr marL="0" lvl="0" indent="0" algn="ctr" rtl="0">
              <a:spcBef>
                <a:spcPts val="0"/>
              </a:spcBef>
              <a:spcAft>
                <a:spcPts val="0"/>
              </a:spcAft>
              <a:buNone/>
            </a:pPr>
            <a:r>
              <a:rPr lang="en" sz="1400"/>
              <a:t>Wife </a:t>
            </a:r>
            <a:endParaRPr sz="1400"/>
          </a:p>
          <a:p>
            <a:pPr marL="0" lvl="0" indent="0" algn="ctr" rtl="0">
              <a:spcBef>
                <a:spcPts val="0"/>
              </a:spcBef>
              <a:spcAft>
                <a:spcPts val="0"/>
              </a:spcAft>
              <a:buNone/>
            </a:pPr>
            <a:r>
              <a:rPr lang="en" sz="1400"/>
              <a:t>Adoptive Mom to Owen</a:t>
            </a:r>
            <a:endParaRPr sz="1400"/>
          </a:p>
          <a:p>
            <a:pPr marL="0" lvl="0" indent="0" algn="ctr" rtl="0">
              <a:spcBef>
                <a:spcPts val="0"/>
              </a:spcBef>
              <a:spcAft>
                <a:spcPts val="0"/>
              </a:spcAft>
              <a:buNone/>
            </a:pPr>
            <a:endParaRPr/>
          </a:p>
        </p:txBody>
      </p:sp>
      <p:pic>
        <p:nvPicPr>
          <p:cNvPr id="61" name="Google Shape;61;p13"/>
          <p:cNvPicPr preferRelativeResize="0"/>
          <p:nvPr/>
        </p:nvPicPr>
        <p:blipFill>
          <a:blip r:embed="rId3">
            <a:alphaModFix/>
          </a:blip>
          <a:stretch>
            <a:fillRect/>
          </a:stretch>
        </p:blipFill>
        <p:spPr>
          <a:xfrm>
            <a:off x="278200" y="4170000"/>
            <a:ext cx="1080850" cy="734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161325" y="265725"/>
            <a:ext cx="8635500" cy="464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Today</a:t>
            </a:r>
            <a:endParaRPr/>
          </a:p>
          <a:p>
            <a:pPr marL="0" lvl="0" indent="0" algn="l" rtl="0">
              <a:spcBef>
                <a:spcPts val="0"/>
              </a:spcBef>
              <a:spcAft>
                <a:spcPts val="0"/>
              </a:spcAft>
              <a:buNone/>
            </a:pPr>
            <a:r>
              <a:rPr lang="en" sz="2400"/>
              <a:t>Owen presents with:</a:t>
            </a:r>
            <a:endParaRPr sz="2400"/>
          </a:p>
          <a:p>
            <a:pPr marL="0" lvl="0" indent="0" algn="l" rtl="0">
              <a:spcBef>
                <a:spcPts val="0"/>
              </a:spcBef>
              <a:spcAft>
                <a:spcPts val="0"/>
              </a:spcAft>
              <a:buNone/>
            </a:pPr>
            <a:endParaRPr sz="2400"/>
          </a:p>
          <a:p>
            <a:pPr marL="457200" lvl="0" indent="-342900" algn="l" rtl="0">
              <a:spcBef>
                <a:spcPts val="0"/>
              </a:spcBef>
              <a:spcAft>
                <a:spcPts val="0"/>
              </a:spcAft>
              <a:buSzPts val="1800"/>
              <a:buChar char="●"/>
            </a:pPr>
            <a:r>
              <a:rPr lang="en" sz="1800"/>
              <a:t>Microcephaly</a:t>
            </a:r>
            <a:endParaRPr sz="1800"/>
          </a:p>
          <a:p>
            <a:pPr marL="457200" lvl="0" indent="-342900" algn="l" rtl="0">
              <a:spcBef>
                <a:spcPts val="0"/>
              </a:spcBef>
              <a:spcAft>
                <a:spcPts val="0"/>
              </a:spcAft>
              <a:buSzPts val="1800"/>
              <a:buChar char="●"/>
            </a:pPr>
            <a:r>
              <a:rPr lang="en" sz="1800"/>
              <a:t>Hearing loss</a:t>
            </a:r>
            <a:endParaRPr sz="1800"/>
          </a:p>
          <a:p>
            <a:pPr marL="457200" lvl="0" indent="-342900" algn="l" rtl="0">
              <a:spcBef>
                <a:spcPts val="0"/>
              </a:spcBef>
              <a:spcAft>
                <a:spcPts val="0"/>
              </a:spcAft>
              <a:buSzPts val="1800"/>
              <a:buChar char="●"/>
            </a:pPr>
            <a:r>
              <a:rPr lang="en" sz="1800"/>
              <a:t>Suspected Cortical Vision Impairment (CVI)</a:t>
            </a:r>
            <a:endParaRPr sz="1800"/>
          </a:p>
          <a:p>
            <a:pPr marL="457200" lvl="0" indent="-342900" algn="l" rtl="0">
              <a:spcBef>
                <a:spcPts val="0"/>
              </a:spcBef>
              <a:spcAft>
                <a:spcPts val="0"/>
              </a:spcAft>
              <a:buSzPts val="1800"/>
              <a:buChar char="●"/>
            </a:pPr>
            <a:r>
              <a:rPr lang="en" sz="1800"/>
              <a:t>Epilepsy</a:t>
            </a:r>
            <a:endParaRPr sz="1800"/>
          </a:p>
          <a:p>
            <a:pPr marL="457200" lvl="0" indent="-342900" algn="l" rtl="0">
              <a:spcBef>
                <a:spcPts val="0"/>
              </a:spcBef>
              <a:spcAft>
                <a:spcPts val="0"/>
              </a:spcAft>
              <a:buSzPts val="1800"/>
              <a:buChar char="●"/>
            </a:pPr>
            <a:r>
              <a:rPr lang="en" sz="1800"/>
              <a:t>Suspected Cerebral Palsy </a:t>
            </a:r>
            <a:endParaRPr sz="1800"/>
          </a:p>
          <a:p>
            <a:pPr marL="457200" lvl="0" indent="-342900" algn="l" rtl="0">
              <a:spcBef>
                <a:spcPts val="0"/>
              </a:spcBef>
              <a:spcAft>
                <a:spcPts val="0"/>
              </a:spcAft>
              <a:buSzPts val="1800"/>
              <a:buChar char="●"/>
            </a:pPr>
            <a:r>
              <a:rPr lang="en" sz="1800" b="1"/>
              <a:t>Pure happiness</a:t>
            </a:r>
            <a:endParaRPr sz="1800" b="1"/>
          </a:p>
          <a:p>
            <a:pPr marL="0" lvl="0" indent="0" algn="l" rtl="0">
              <a:spcBef>
                <a:spcPts val="0"/>
              </a:spcBef>
              <a:spcAft>
                <a:spcPts val="0"/>
              </a:spcAft>
              <a:buNone/>
            </a:pPr>
            <a:endParaRPr sz="2400"/>
          </a:p>
          <a:p>
            <a:pPr marL="2286000" lvl="0" indent="0" algn="l" rtl="0">
              <a:spcBef>
                <a:spcPts val="0"/>
              </a:spcBef>
              <a:spcAft>
                <a:spcPts val="0"/>
              </a:spcAft>
              <a:buNone/>
            </a:pPr>
            <a:endParaRPr sz="1400"/>
          </a:p>
        </p:txBody>
      </p:sp>
      <p:pic>
        <p:nvPicPr>
          <p:cNvPr id="147" name="Google Shape;147;p26"/>
          <p:cNvPicPr preferRelativeResize="0"/>
          <p:nvPr/>
        </p:nvPicPr>
        <p:blipFill>
          <a:blip r:embed="rId3">
            <a:alphaModFix/>
          </a:blip>
          <a:stretch>
            <a:fillRect/>
          </a:stretch>
        </p:blipFill>
        <p:spPr>
          <a:xfrm>
            <a:off x="5279702" y="14325"/>
            <a:ext cx="3864296" cy="5143496"/>
          </a:xfrm>
          <a:prstGeom prst="rect">
            <a:avLst/>
          </a:prstGeom>
          <a:noFill/>
          <a:ln>
            <a:noFill/>
          </a:ln>
        </p:spPr>
      </p:pic>
      <p:pic>
        <p:nvPicPr>
          <p:cNvPr id="148" name="Google Shape;148;p26"/>
          <p:cNvPicPr preferRelativeResize="0"/>
          <p:nvPr/>
        </p:nvPicPr>
        <p:blipFill>
          <a:blip r:embed="rId4">
            <a:alphaModFix/>
          </a:blip>
          <a:stretch>
            <a:fillRect/>
          </a:stretch>
        </p:blipFill>
        <p:spPr>
          <a:xfrm>
            <a:off x="278200" y="4170000"/>
            <a:ext cx="1080850" cy="73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51850" y="260850"/>
            <a:ext cx="8930100" cy="46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Specialists + Therapists </a:t>
            </a:r>
            <a:r>
              <a:rPr lang="en" sz="3600" dirty="0" smtClean="0"/>
              <a:t>Owen</a:t>
            </a:r>
            <a:r>
              <a:rPr lang="en" sz="3600" dirty="0" smtClean="0"/>
              <a:t> </a:t>
            </a:r>
            <a:r>
              <a:rPr lang="en" sz="3600" dirty="0"/>
              <a:t>frequents:</a:t>
            </a:r>
            <a:endParaRPr sz="3600" dirty="0"/>
          </a:p>
          <a:p>
            <a:pPr marL="457200" lvl="0" indent="-342900" algn="l" rtl="0">
              <a:spcBef>
                <a:spcPts val="0"/>
              </a:spcBef>
              <a:spcAft>
                <a:spcPts val="0"/>
              </a:spcAft>
              <a:buSzPts val="1800"/>
              <a:buChar char="●"/>
            </a:pPr>
            <a:r>
              <a:rPr lang="en" sz="1800" dirty="0"/>
              <a:t>Neurologist					</a:t>
            </a:r>
            <a:endParaRPr sz="1800" dirty="0"/>
          </a:p>
          <a:p>
            <a:pPr marL="457200" lvl="0" indent="-342900" algn="l" rtl="0">
              <a:spcBef>
                <a:spcPts val="0"/>
              </a:spcBef>
              <a:spcAft>
                <a:spcPts val="0"/>
              </a:spcAft>
              <a:buSzPts val="1800"/>
              <a:buChar char="●"/>
            </a:pPr>
            <a:r>
              <a:rPr lang="en" sz="1800" dirty="0"/>
              <a:t>Pulmonologist</a:t>
            </a:r>
            <a:endParaRPr sz="1800" dirty="0"/>
          </a:p>
          <a:p>
            <a:pPr marL="457200" lvl="0" indent="-342900" algn="l" rtl="0">
              <a:spcBef>
                <a:spcPts val="0"/>
              </a:spcBef>
              <a:spcAft>
                <a:spcPts val="0"/>
              </a:spcAft>
              <a:buSzPts val="1800"/>
              <a:buChar char="●"/>
            </a:pPr>
            <a:r>
              <a:rPr lang="en" sz="1800" dirty="0"/>
              <a:t>ENT</a:t>
            </a:r>
            <a:endParaRPr sz="1800" dirty="0"/>
          </a:p>
          <a:p>
            <a:pPr marL="457200" lvl="0" indent="-342900" algn="l" rtl="0">
              <a:spcBef>
                <a:spcPts val="0"/>
              </a:spcBef>
              <a:spcAft>
                <a:spcPts val="0"/>
              </a:spcAft>
              <a:buSzPts val="1800"/>
              <a:buChar char="●"/>
            </a:pPr>
            <a:r>
              <a:rPr lang="en" sz="1800" dirty="0"/>
              <a:t>Audiologist</a:t>
            </a:r>
            <a:endParaRPr sz="1800" dirty="0"/>
          </a:p>
          <a:p>
            <a:pPr marL="457200" lvl="0" indent="-342900" algn="l" rtl="0">
              <a:spcBef>
                <a:spcPts val="0"/>
              </a:spcBef>
              <a:spcAft>
                <a:spcPts val="0"/>
              </a:spcAft>
              <a:buSzPts val="1800"/>
              <a:buChar char="●"/>
            </a:pPr>
            <a:r>
              <a:rPr lang="en" sz="1800" dirty="0"/>
              <a:t>CP Clinic</a:t>
            </a:r>
            <a:endParaRPr sz="1800" dirty="0"/>
          </a:p>
          <a:p>
            <a:pPr marL="457200" lvl="0" indent="-342900" algn="l" rtl="0">
              <a:spcBef>
                <a:spcPts val="0"/>
              </a:spcBef>
              <a:spcAft>
                <a:spcPts val="0"/>
              </a:spcAft>
              <a:buSzPts val="1800"/>
              <a:buChar char="●"/>
            </a:pPr>
            <a:r>
              <a:rPr lang="en" sz="1800" dirty="0"/>
              <a:t>Infectious Disease</a:t>
            </a:r>
            <a:endParaRPr sz="1800" dirty="0"/>
          </a:p>
          <a:p>
            <a:pPr marL="457200" lvl="0" indent="-342900" algn="l" rtl="0">
              <a:spcBef>
                <a:spcPts val="0"/>
              </a:spcBef>
              <a:spcAft>
                <a:spcPts val="0"/>
              </a:spcAft>
              <a:buSzPts val="1800"/>
              <a:buChar char="●"/>
            </a:pPr>
            <a:r>
              <a:rPr lang="en" sz="1800" dirty="0"/>
              <a:t>Pediatrician</a:t>
            </a:r>
            <a:endParaRPr sz="1800" dirty="0"/>
          </a:p>
          <a:p>
            <a:pPr marL="457200" lvl="0" indent="-342900" algn="l" rtl="0">
              <a:spcBef>
                <a:spcPts val="0"/>
              </a:spcBef>
              <a:spcAft>
                <a:spcPts val="0"/>
              </a:spcAft>
              <a:buSzPts val="1800"/>
              <a:buChar char="●"/>
            </a:pPr>
            <a:r>
              <a:rPr lang="en" sz="1800" dirty="0"/>
              <a:t>Occupational Therapist</a:t>
            </a:r>
            <a:endParaRPr sz="1800" dirty="0"/>
          </a:p>
          <a:p>
            <a:pPr marL="457200" lvl="0" indent="-342900" algn="l" rtl="0">
              <a:spcBef>
                <a:spcPts val="0"/>
              </a:spcBef>
              <a:spcAft>
                <a:spcPts val="0"/>
              </a:spcAft>
              <a:buSzPts val="1800"/>
              <a:buChar char="●"/>
            </a:pPr>
            <a:r>
              <a:rPr lang="en" sz="1800" dirty="0"/>
              <a:t>Physical Therapist</a:t>
            </a:r>
            <a:endParaRPr sz="1800" dirty="0"/>
          </a:p>
          <a:p>
            <a:pPr marL="457200" lvl="0" indent="-342900" algn="l" rtl="0">
              <a:spcBef>
                <a:spcPts val="0"/>
              </a:spcBef>
              <a:spcAft>
                <a:spcPts val="0"/>
              </a:spcAft>
              <a:buSzPts val="1800"/>
              <a:buChar char="●"/>
            </a:pPr>
            <a:r>
              <a:rPr lang="en" sz="1800" dirty="0"/>
              <a:t>Nutritionist</a:t>
            </a:r>
            <a:endParaRPr sz="1800" dirty="0"/>
          </a:p>
          <a:p>
            <a:pPr marL="457200" lvl="0" indent="-342900" algn="l" rtl="0">
              <a:spcBef>
                <a:spcPts val="0"/>
              </a:spcBef>
              <a:spcAft>
                <a:spcPts val="0"/>
              </a:spcAft>
              <a:buSzPts val="1800"/>
              <a:buChar char="●"/>
            </a:pPr>
            <a:r>
              <a:rPr lang="en" sz="1800" dirty="0"/>
              <a:t>Hearing Itinerant </a:t>
            </a:r>
            <a:endParaRPr sz="1800" dirty="0"/>
          </a:p>
        </p:txBody>
      </p:sp>
      <p:pic>
        <p:nvPicPr>
          <p:cNvPr id="154" name="Google Shape;154;p27"/>
          <p:cNvPicPr preferRelativeResize="0"/>
          <p:nvPr/>
        </p:nvPicPr>
        <p:blipFill>
          <a:blip r:embed="rId3">
            <a:alphaModFix/>
          </a:blip>
          <a:stretch>
            <a:fillRect/>
          </a:stretch>
        </p:blipFill>
        <p:spPr>
          <a:xfrm>
            <a:off x="7851100" y="4147675"/>
            <a:ext cx="1080850" cy="73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207325" y="216375"/>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 </a:t>
            </a:r>
            <a:r>
              <a:rPr lang="en" sz="3200" dirty="0" smtClean="0"/>
              <a:t>   Sources</a:t>
            </a:r>
            <a:endParaRPr sz="3200" dirty="0"/>
          </a:p>
        </p:txBody>
      </p:sp>
      <p:pic>
        <p:nvPicPr>
          <p:cNvPr id="173" name="Google Shape;173;p30"/>
          <p:cNvPicPr preferRelativeResize="0"/>
          <p:nvPr/>
        </p:nvPicPr>
        <p:blipFill>
          <a:blip r:embed="rId3">
            <a:alphaModFix/>
          </a:blip>
          <a:stretch>
            <a:fillRect/>
          </a:stretch>
        </p:blipFill>
        <p:spPr>
          <a:xfrm>
            <a:off x="278200" y="4170000"/>
            <a:ext cx="1080850" cy="734975"/>
          </a:xfrm>
          <a:prstGeom prst="rect">
            <a:avLst/>
          </a:prstGeom>
          <a:noFill/>
          <a:ln>
            <a:noFill/>
          </a:ln>
        </p:spPr>
      </p:pic>
      <p:sp>
        <p:nvSpPr>
          <p:cNvPr id="2" name="TextBox 1"/>
          <p:cNvSpPr txBox="1"/>
          <p:nvPr/>
        </p:nvSpPr>
        <p:spPr>
          <a:xfrm>
            <a:off x="1073791" y="1057013"/>
            <a:ext cx="6954473" cy="3754874"/>
          </a:xfrm>
          <a:prstGeom prst="rect">
            <a:avLst/>
          </a:prstGeom>
          <a:noFill/>
        </p:spPr>
        <p:txBody>
          <a:bodyPr wrap="square" rtlCol="0">
            <a:spAutoFit/>
          </a:bodyPr>
          <a:lstStyle/>
          <a:p>
            <a:r>
              <a:rPr lang="en-US" dirty="0" err="1">
                <a:solidFill>
                  <a:schemeClr val="bg1">
                    <a:lumMod val="20000"/>
                    <a:lumOff val="80000"/>
                  </a:schemeClr>
                </a:solidFill>
                <a:latin typeface="Oswald" panose="020B0604020202020204" charset="0"/>
              </a:rPr>
              <a:t>Dosman</a:t>
            </a:r>
            <a:r>
              <a:rPr lang="en-US" dirty="0">
                <a:solidFill>
                  <a:schemeClr val="bg1">
                    <a:lumMod val="20000"/>
                    <a:lumOff val="80000"/>
                  </a:schemeClr>
                </a:solidFill>
                <a:latin typeface="Oswald" panose="020B0604020202020204" charset="0"/>
              </a:rPr>
              <a:t>, C. F., Andrews, D., &amp; </a:t>
            </a:r>
            <a:r>
              <a:rPr lang="en-US" dirty="0" err="1">
                <a:solidFill>
                  <a:schemeClr val="bg1">
                    <a:lumMod val="20000"/>
                    <a:lumOff val="80000"/>
                  </a:schemeClr>
                </a:solidFill>
                <a:latin typeface="Oswald" panose="020B0604020202020204" charset="0"/>
              </a:rPr>
              <a:t>Goulden</a:t>
            </a:r>
            <a:r>
              <a:rPr lang="en-US" dirty="0">
                <a:solidFill>
                  <a:schemeClr val="bg1">
                    <a:lumMod val="20000"/>
                    <a:lumOff val="80000"/>
                  </a:schemeClr>
                </a:solidFill>
                <a:latin typeface="Oswald" panose="020B0604020202020204" charset="0"/>
              </a:rPr>
              <a:t>, K. J. (2012). Evidence-based milestone ages as a framework for developmental surveillance. </a:t>
            </a:r>
            <a:r>
              <a:rPr lang="en-US" i="1" dirty="0" err="1">
                <a:solidFill>
                  <a:schemeClr val="bg1">
                    <a:lumMod val="20000"/>
                    <a:lumOff val="80000"/>
                  </a:schemeClr>
                </a:solidFill>
                <a:latin typeface="Oswald" panose="020B0604020202020204" charset="0"/>
              </a:rPr>
              <a:t>Paediatrics</a:t>
            </a:r>
            <a:r>
              <a:rPr lang="en-US" i="1" dirty="0">
                <a:solidFill>
                  <a:schemeClr val="bg1">
                    <a:lumMod val="20000"/>
                    <a:lumOff val="80000"/>
                  </a:schemeClr>
                </a:solidFill>
                <a:latin typeface="Oswald" panose="020B0604020202020204" charset="0"/>
              </a:rPr>
              <a:t> &amp; child health</a:t>
            </a:r>
            <a:r>
              <a:rPr lang="en-US" dirty="0">
                <a:solidFill>
                  <a:schemeClr val="bg1">
                    <a:lumMod val="20000"/>
                    <a:lumOff val="80000"/>
                  </a:schemeClr>
                </a:solidFill>
                <a:latin typeface="Oswald" panose="020B0604020202020204" charset="0"/>
              </a:rPr>
              <a:t>, </a:t>
            </a:r>
            <a:r>
              <a:rPr lang="en-US" i="1" dirty="0">
                <a:solidFill>
                  <a:schemeClr val="bg1">
                    <a:lumMod val="20000"/>
                    <a:lumOff val="80000"/>
                  </a:schemeClr>
                </a:solidFill>
                <a:latin typeface="Oswald" panose="020B0604020202020204" charset="0"/>
              </a:rPr>
              <a:t>17</a:t>
            </a:r>
            <a:r>
              <a:rPr lang="en-US" dirty="0">
                <a:solidFill>
                  <a:schemeClr val="bg1">
                    <a:lumMod val="20000"/>
                    <a:lumOff val="80000"/>
                  </a:schemeClr>
                </a:solidFill>
                <a:latin typeface="Oswald" panose="020B0604020202020204" charset="0"/>
              </a:rPr>
              <a:t>(10), 561–568. doi:10.1093/</a:t>
            </a:r>
            <a:r>
              <a:rPr lang="en-US" dirty="0" err="1">
                <a:solidFill>
                  <a:schemeClr val="bg1">
                    <a:lumMod val="20000"/>
                    <a:lumOff val="80000"/>
                  </a:schemeClr>
                </a:solidFill>
                <a:latin typeface="Oswald" panose="020B0604020202020204" charset="0"/>
              </a:rPr>
              <a:t>pch</a:t>
            </a:r>
            <a:r>
              <a:rPr lang="en-US" dirty="0">
                <a:solidFill>
                  <a:schemeClr val="bg1">
                    <a:lumMod val="20000"/>
                    <a:lumOff val="80000"/>
                  </a:schemeClr>
                </a:solidFill>
                <a:latin typeface="Oswald" panose="020B0604020202020204" charset="0"/>
              </a:rPr>
              <a:t>/17.10.561</a:t>
            </a:r>
          </a:p>
          <a:p>
            <a:endParaRPr lang="en-US" dirty="0" smtClean="0">
              <a:solidFill>
                <a:schemeClr val="bg1">
                  <a:lumMod val="20000"/>
                  <a:lumOff val="80000"/>
                </a:schemeClr>
              </a:solidFill>
              <a:latin typeface="Oswald" panose="020B0604020202020204" charset="0"/>
            </a:endParaRPr>
          </a:p>
          <a:p>
            <a:r>
              <a:rPr lang="en-US" dirty="0" smtClean="0">
                <a:solidFill>
                  <a:schemeClr val="bg1">
                    <a:lumMod val="20000"/>
                    <a:lumOff val="80000"/>
                  </a:schemeClr>
                </a:solidFill>
                <a:latin typeface="Oswald" panose="020B0604020202020204" charset="0"/>
              </a:rPr>
              <a:t>National </a:t>
            </a:r>
            <a:r>
              <a:rPr lang="en-US" dirty="0">
                <a:solidFill>
                  <a:schemeClr val="bg1">
                    <a:lumMod val="20000"/>
                    <a:lumOff val="80000"/>
                  </a:schemeClr>
                </a:solidFill>
                <a:latin typeface="Oswald" panose="020B0604020202020204" charset="0"/>
              </a:rPr>
              <a:t>CMV Foundation. (2020). CMV &amp; Pregnancy. Available from https://</a:t>
            </a:r>
            <a:r>
              <a:rPr lang="en-US" dirty="0" smtClean="0">
                <a:solidFill>
                  <a:schemeClr val="bg1">
                    <a:lumMod val="20000"/>
                    <a:lumOff val="80000"/>
                  </a:schemeClr>
                </a:solidFill>
                <a:latin typeface="Oswald" panose="020B0604020202020204" charset="0"/>
              </a:rPr>
              <a:t>www.nationalcmv.org/overview/cmv-pregnancy</a:t>
            </a:r>
          </a:p>
          <a:p>
            <a:endParaRPr lang="en-US" dirty="0" smtClean="0">
              <a:solidFill>
                <a:schemeClr val="bg1">
                  <a:lumMod val="20000"/>
                  <a:lumOff val="80000"/>
                </a:schemeClr>
              </a:solidFill>
              <a:latin typeface="Oswald" panose="020B0604020202020204" charset="0"/>
            </a:endParaRPr>
          </a:p>
          <a:p>
            <a:r>
              <a:rPr lang="en-US" dirty="0">
                <a:solidFill>
                  <a:schemeClr val="bg1">
                    <a:lumMod val="20000"/>
                    <a:lumOff val="80000"/>
                  </a:schemeClr>
                </a:solidFill>
                <a:latin typeface="Oswald" panose="020B0604020202020204" charset="0"/>
              </a:rPr>
              <a:t>National CMV Foundation. (2020). </a:t>
            </a:r>
            <a:r>
              <a:rPr lang="en-US" dirty="0" smtClean="0">
                <a:solidFill>
                  <a:schemeClr val="bg1">
                    <a:lumMod val="20000"/>
                    <a:lumOff val="80000"/>
                  </a:schemeClr>
                </a:solidFill>
                <a:latin typeface="Oswald" panose="020B0604020202020204" charset="0"/>
              </a:rPr>
              <a:t>CMV Prevention and Healthy Pregnancy Tips [Prevention Tips]. </a:t>
            </a:r>
            <a:r>
              <a:rPr lang="en-US" dirty="0">
                <a:solidFill>
                  <a:schemeClr val="bg1">
                    <a:lumMod val="20000"/>
                    <a:lumOff val="80000"/>
                  </a:schemeClr>
                </a:solidFill>
                <a:latin typeface="Oswald" panose="020B0604020202020204" charset="0"/>
              </a:rPr>
              <a:t>Available from https://</a:t>
            </a:r>
            <a:r>
              <a:rPr lang="en-US" dirty="0" smtClean="0">
                <a:solidFill>
                  <a:schemeClr val="bg1">
                    <a:lumMod val="20000"/>
                    <a:lumOff val="80000"/>
                  </a:schemeClr>
                </a:solidFill>
                <a:latin typeface="Oswald" panose="020B0604020202020204" charset="0"/>
              </a:rPr>
              <a:t>www.nationalcmv.org/overview/prevention-tips</a:t>
            </a:r>
          </a:p>
          <a:p>
            <a:endParaRPr lang="en-US" dirty="0">
              <a:solidFill>
                <a:schemeClr val="bg1">
                  <a:lumMod val="20000"/>
                  <a:lumOff val="80000"/>
                </a:schemeClr>
              </a:solidFill>
              <a:latin typeface="Oswald" panose="020B0604020202020204" charset="0"/>
            </a:endParaRPr>
          </a:p>
          <a:p>
            <a:r>
              <a:rPr lang="en-US" dirty="0">
                <a:solidFill>
                  <a:schemeClr val="bg1">
                    <a:lumMod val="20000"/>
                    <a:lumOff val="80000"/>
                  </a:schemeClr>
                </a:solidFill>
                <a:latin typeface="Oswald" panose="020B0604020202020204" charset="0"/>
              </a:rPr>
              <a:t>National CMV Foundation. (2020). Potential Outcomes for Congenital CMV [Possible Outcomes]. Available from https://</a:t>
            </a:r>
            <a:r>
              <a:rPr lang="en-US" dirty="0" smtClean="0">
                <a:solidFill>
                  <a:schemeClr val="bg1">
                    <a:lumMod val="20000"/>
                    <a:lumOff val="80000"/>
                  </a:schemeClr>
                </a:solidFill>
                <a:latin typeface="Oswald" panose="020B0604020202020204" charset="0"/>
              </a:rPr>
              <a:t>www.nationalcmv.org/overview/outcomes</a:t>
            </a:r>
          </a:p>
          <a:p>
            <a:endParaRPr lang="en-US" dirty="0">
              <a:solidFill>
                <a:schemeClr val="bg1">
                  <a:lumMod val="20000"/>
                  <a:lumOff val="80000"/>
                </a:schemeClr>
              </a:solidFill>
              <a:latin typeface="Oswald" panose="020B0604020202020204" charset="0"/>
            </a:endParaRPr>
          </a:p>
          <a:p>
            <a:r>
              <a:rPr lang="en-US" dirty="0" err="1">
                <a:solidFill>
                  <a:schemeClr val="bg1">
                    <a:lumMod val="20000"/>
                    <a:lumOff val="80000"/>
                  </a:schemeClr>
                </a:solidFill>
                <a:latin typeface="Oswald" panose="020B0604020202020204" charset="0"/>
              </a:rPr>
              <a:t>Schleiss</a:t>
            </a:r>
            <a:r>
              <a:rPr lang="en-US" dirty="0">
                <a:solidFill>
                  <a:schemeClr val="bg1">
                    <a:lumMod val="20000"/>
                    <a:lumOff val="80000"/>
                  </a:schemeClr>
                </a:solidFill>
                <a:latin typeface="Oswald" panose="020B0604020202020204" charset="0"/>
              </a:rPr>
              <a:t> M. R. (2018). Congenital cytomegalovirus: Impact on child health. </a:t>
            </a:r>
            <a:r>
              <a:rPr lang="en-US" i="1" dirty="0">
                <a:solidFill>
                  <a:schemeClr val="bg1">
                    <a:lumMod val="20000"/>
                    <a:lumOff val="80000"/>
                  </a:schemeClr>
                </a:solidFill>
                <a:latin typeface="Oswald" panose="020B0604020202020204" charset="0"/>
              </a:rPr>
              <a:t>Contemporary pediatrics</a:t>
            </a:r>
            <a:r>
              <a:rPr lang="en-US" dirty="0">
                <a:solidFill>
                  <a:schemeClr val="bg1">
                    <a:lumMod val="20000"/>
                    <a:lumOff val="80000"/>
                  </a:schemeClr>
                </a:solidFill>
                <a:latin typeface="Oswald" panose="020B0604020202020204" charset="0"/>
              </a:rPr>
              <a:t>, </a:t>
            </a:r>
            <a:r>
              <a:rPr lang="en-US" i="1" dirty="0">
                <a:solidFill>
                  <a:schemeClr val="bg1">
                    <a:lumMod val="20000"/>
                    <a:lumOff val="80000"/>
                  </a:schemeClr>
                </a:solidFill>
                <a:latin typeface="Oswald" panose="020B0604020202020204" charset="0"/>
              </a:rPr>
              <a:t>35</a:t>
            </a:r>
            <a:r>
              <a:rPr lang="en-US" dirty="0">
                <a:solidFill>
                  <a:schemeClr val="bg1">
                    <a:lumMod val="20000"/>
                    <a:lumOff val="80000"/>
                  </a:schemeClr>
                </a:solidFill>
                <a:latin typeface="Oswald" panose="020B0604020202020204" charset="0"/>
              </a:rPr>
              <a:t>(7), 16–24. </a:t>
            </a:r>
          </a:p>
          <a:p>
            <a:endParaRPr lang="en-US" dirty="0" smtClean="0">
              <a:solidFill>
                <a:schemeClr val="bg1">
                  <a:lumMod val="20000"/>
                  <a:lumOff val="80000"/>
                </a:schemeClr>
              </a:solidFill>
            </a:endParaRPr>
          </a:p>
          <a:p>
            <a:endParaRPr lang="en-US" dirty="0" smtClean="0">
              <a:solidFill>
                <a:schemeClr val="bg1">
                  <a:lumMod val="20000"/>
                  <a:lumOff val="80000"/>
                </a:schemeClr>
              </a:solidFill>
            </a:endParaRPr>
          </a:p>
          <a:p>
            <a:endParaRPr lang="en-US" dirty="0"/>
          </a:p>
        </p:txBody>
      </p:sp>
    </p:spTree>
    <p:extLst>
      <p:ext uri="{BB962C8B-B14F-4D97-AF65-F5344CB8AC3E}">
        <p14:creationId xmlns:p14="http://schemas.microsoft.com/office/powerpoint/2010/main" val="2330906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1" y="1679854"/>
            <a:ext cx="8976090" cy="2372029"/>
          </a:xfrm>
        </p:spPr>
        <p:txBody>
          <a:bodyPr/>
          <a:lstStyle/>
          <a:p>
            <a:r>
              <a:rPr lang="en-US" b="1" dirty="0" smtClean="0"/>
              <a:t>Holly Frigerio</a:t>
            </a:r>
            <a:br>
              <a:rPr lang="en-US" b="1" dirty="0" smtClean="0"/>
            </a:br>
            <a:r>
              <a:rPr lang="en-US" dirty="0" smtClean="0"/>
              <a:t>St. Joseph Institute for the Deaf</a:t>
            </a:r>
            <a:br>
              <a:rPr lang="en-US" dirty="0" smtClean="0"/>
            </a:br>
            <a:r>
              <a:rPr lang="en-US" dirty="0" smtClean="0"/>
              <a:t/>
            </a:r>
            <a:br>
              <a:rPr lang="en-US" dirty="0" smtClean="0"/>
            </a:br>
            <a:r>
              <a:rPr lang="en-US" sz="2400" dirty="0" smtClean="0">
                <a:solidFill>
                  <a:schemeClr val="bg1">
                    <a:lumMod val="20000"/>
                    <a:lumOff val="80000"/>
                  </a:schemeClr>
                </a:solidFill>
              </a:rPr>
              <a:t>B.S., Southeast Missouri State University, 2014</a:t>
            </a:r>
            <a:br>
              <a:rPr lang="en-US" sz="2400" dirty="0" smtClean="0">
                <a:solidFill>
                  <a:schemeClr val="bg1">
                    <a:lumMod val="20000"/>
                    <a:lumOff val="80000"/>
                  </a:schemeClr>
                </a:solidFill>
              </a:rPr>
            </a:br>
            <a:r>
              <a:rPr lang="en-US" sz="2400" dirty="0" smtClean="0">
                <a:solidFill>
                  <a:schemeClr val="bg1">
                    <a:lumMod val="20000"/>
                    <a:lumOff val="80000"/>
                  </a:schemeClr>
                </a:solidFill>
              </a:rPr>
              <a:t>M.A., Fontbonne University, 2017</a:t>
            </a:r>
            <a:r>
              <a:rPr lang="en-US" dirty="0" smtClean="0"/>
              <a:t/>
            </a:r>
            <a:br>
              <a:rPr lang="en-US" dirty="0" smtClean="0"/>
            </a:br>
            <a:endParaRPr lang="en-US" dirty="0"/>
          </a:p>
        </p:txBody>
      </p:sp>
      <p:pic>
        <p:nvPicPr>
          <p:cNvPr id="3" name="Google Shape;67;p14"/>
          <p:cNvPicPr preferRelativeResize="0"/>
          <p:nvPr/>
        </p:nvPicPr>
        <p:blipFill>
          <a:blip r:embed="rId3">
            <a:alphaModFix/>
          </a:blip>
          <a:stretch>
            <a:fillRect/>
          </a:stretch>
        </p:blipFill>
        <p:spPr>
          <a:xfrm>
            <a:off x="278200" y="4170000"/>
            <a:ext cx="1080850" cy="734975"/>
          </a:xfrm>
          <a:prstGeom prst="rect">
            <a:avLst/>
          </a:prstGeom>
          <a:noFill/>
          <a:ln>
            <a:noFill/>
          </a:ln>
        </p:spPr>
      </p:pic>
    </p:spTree>
    <p:extLst>
      <p:ext uri="{BB962C8B-B14F-4D97-AF65-F5344CB8AC3E}">
        <p14:creationId xmlns:p14="http://schemas.microsoft.com/office/powerpoint/2010/main" val="339795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Professional</a:t>
            </a:r>
            <a:endParaRPr/>
          </a:p>
        </p:txBody>
      </p:sp>
      <p:pic>
        <p:nvPicPr>
          <p:cNvPr id="67" name="Google Shape;67;p14"/>
          <p:cNvPicPr preferRelativeResize="0"/>
          <p:nvPr/>
        </p:nvPicPr>
        <p:blipFill>
          <a:blip r:embed="rId3">
            <a:alphaModFix/>
          </a:blip>
          <a:stretch>
            <a:fillRect/>
          </a:stretch>
        </p:blipFill>
        <p:spPr>
          <a:xfrm>
            <a:off x="278200" y="4170000"/>
            <a:ext cx="1080850" cy="734975"/>
          </a:xfrm>
          <a:prstGeom prst="rect">
            <a:avLst/>
          </a:prstGeom>
          <a:noFill/>
          <a:ln>
            <a:noFill/>
          </a:ln>
        </p:spPr>
      </p:pic>
      <p:sp>
        <p:nvSpPr>
          <p:cNvPr id="68" name="Google Shape;68;p14"/>
          <p:cNvSpPr txBox="1"/>
          <p:nvPr/>
        </p:nvSpPr>
        <p:spPr>
          <a:xfrm>
            <a:off x="3482250" y="1745475"/>
            <a:ext cx="2230200" cy="2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3"/>
                </a:solidFill>
                <a:latin typeface="Oswald"/>
                <a:ea typeface="Oswald"/>
                <a:cs typeface="Oswald"/>
                <a:sym typeface="Oswald"/>
              </a:rPr>
              <a:t>Teacher of the Deaf</a:t>
            </a:r>
            <a:endParaRPr>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61325" y="265725"/>
            <a:ext cx="8635500" cy="464070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endParaRPr b="1"/>
          </a:p>
          <a:p>
            <a:pPr marL="0" lvl="0" indent="0" algn="l" rtl="0">
              <a:spcBef>
                <a:spcPts val="0"/>
              </a:spcBef>
              <a:spcAft>
                <a:spcPts val="0"/>
              </a:spcAft>
              <a:buNone/>
            </a:pPr>
            <a:r>
              <a:rPr lang="en"/>
              <a:t>What is CMV?</a:t>
            </a:r>
            <a:endParaRPr/>
          </a:p>
          <a:p>
            <a:pPr marL="0" lvl="0" indent="0" algn="l" rtl="0">
              <a:spcBef>
                <a:spcPts val="0"/>
              </a:spcBef>
              <a:spcAft>
                <a:spcPts val="0"/>
              </a:spcAft>
              <a:buNone/>
            </a:pPr>
            <a:r>
              <a:rPr lang="en" sz="1800"/>
              <a:t>Cytomegalovirus is a common virus that that infects people of all ages. A CMV infection causes cold-like symptoms, such as sore throat, fever, fatigue and swollen glands. These mild Cytomegalovirus symptoms last for only a few short weeks and is rarely a cause for concern for healthy kids or adults. The symptoms are sometimes so mild, resembling a common cold, that most people do not even know they have it. Once the CMV virus is in the person's body, it stays there for life. </a:t>
            </a:r>
            <a:endParaRPr sz="1800"/>
          </a:p>
          <a:p>
            <a:pPr marL="0" lvl="0" indent="0" algn="l" rtl="0">
              <a:spcBef>
                <a:spcPts val="0"/>
              </a:spcBef>
              <a:spcAft>
                <a:spcPts val="0"/>
              </a:spcAft>
              <a:buNone/>
            </a:pPr>
            <a:r>
              <a:rPr lang="en" sz="1800"/>
              <a:t> </a:t>
            </a:r>
            <a:endParaRPr sz="1800"/>
          </a:p>
          <a:p>
            <a:pPr marL="0" lvl="0" indent="0" algn="l" rtl="0">
              <a:spcBef>
                <a:spcPts val="0"/>
              </a:spcBef>
              <a:spcAft>
                <a:spcPts val="0"/>
              </a:spcAft>
              <a:buNone/>
            </a:pPr>
            <a:endParaRPr sz="2400"/>
          </a:p>
          <a:p>
            <a:pPr marL="2286000" lvl="0" indent="0" algn="l" rtl="0">
              <a:spcBef>
                <a:spcPts val="0"/>
              </a:spcBef>
              <a:spcAft>
                <a:spcPts val="0"/>
              </a:spcAft>
              <a:buNone/>
            </a:pPr>
            <a:endParaRPr sz="1400"/>
          </a:p>
        </p:txBody>
      </p:sp>
      <p:pic>
        <p:nvPicPr>
          <p:cNvPr id="74" name="Google Shape;74;p15"/>
          <p:cNvPicPr preferRelativeResize="0"/>
          <p:nvPr/>
        </p:nvPicPr>
        <p:blipFill>
          <a:blip r:embed="rId3">
            <a:alphaModFix/>
          </a:blip>
          <a:stretch>
            <a:fillRect/>
          </a:stretch>
        </p:blipFill>
        <p:spPr>
          <a:xfrm>
            <a:off x="278200" y="4170000"/>
            <a:ext cx="1080850" cy="73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90250" y="526350"/>
            <a:ext cx="8335200" cy="443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CMV Facts:</a:t>
            </a:r>
            <a:endParaRPr dirty="0"/>
          </a:p>
          <a:p>
            <a:pPr marL="457200" lvl="0" indent="-317500" algn="l" rtl="0">
              <a:spcBef>
                <a:spcPts val="0"/>
              </a:spcBef>
              <a:spcAft>
                <a:spcPts val="0"/>
              </a:spcAft>
              <a:buSzPts val="1400"/>
              <a:buChar char="●"/>
            </a:pPr>
            <a:r>
              <a:rPr lang="en" sz="1400" dirty="0"/>
              <a:t>CMV is a member of the herpes virus family. By 40 years of age, up to 80% of all adults have been infected with CMV. </a:t>
            </a:r>
            <a:endParaRPr sz="1400" dirty="0"/>
          </a:p>
          <a:p>
            <a:pPr marL="457200" lvl="0" indent="-317500" algn="l" rtl="0">
              <a:spcBef>
                <a:spcPts val="0"/>
              </a:spcBef>
              <a:spcAft>
                <a:spcPts val="0"/>
              </a:spcAft>
              <a:buSzPts val="1400"/>
              <a:buChar char="●"/>
            </a:pPr>
            <a:r>
              <a:rPr lang="en" sz="1400" b="1" dirty="0"/>
              <a:t>There is always a small risk for recurrence or reinfection.</a:t>
            </a:r>
            <a:endParaRPr sz="1400" b="1" dirty="0"/>
          </a:p>
          <a:p>
            <a:pPr marL="457200" lvl="0" indent="-317500" algn="l" rtl="0">
              <a:spcBef>
                <a:spcPts val="0"/>
              </a:spcBef>
              <a:spcAft>
                <a:spcPts val="0"/>
              </a:spcAft>
              <a:buSzPts val="1400"/>
              <a:buChar char="●"/>
            </a:pPr>
            <a:r>
              <a:rPr lang="en" sz="1400" b="1" dirty="0"/>
              <a:t>1 per every 200 children is born with congenital CMV</a:t>
            </a:r>
            <a:r>
              <a:rPr lang="en" sz="1400" dirty="0"/>
              <a:t> in the United States, making it the most common congenital viral infection affecting newborns</a:t>
            </a:r>
            <a:endParaRPr sz="1400" dirty="0"/>
          </a:p>
          <a:p>
            <a:pPr marL="457200" lvl="0" indent="-317500" algn="l" rtl="0">
              <a:spcBef>
                <a:spcPts val="0"/>
              </a:spcBef>
              <a:spcAft>
                <a:spcPts val="0"/>
              </a:spcAft>
              <a:buSzPts val="1400"/>
              <a:buChar char="●"/>
            </a:pPr>
            <a:r>
              <a:rPr lang="en" sz="1400" dirty="0"/>
              <a:t>CMV is very common among healthy children one to five years of age (one in three five-year-olds are already infected)</a:t>
            </a:r>
            <a:endParaRPr sz="1400" dirty="0"/>
          </a:p>
          <a:p>
            <a:pPr marL="457200" lvl="0" indent="-317500" algn="l" rtl="0">
              <a:spcBef>
                <a:spcPts val="0"/>
              </a:spcBef>
              <a:spcAft>
                <a:spcPts val="0"/>
              </a:spcAft>
              <a:buSzPts val="1400"/>
              <a:buChar char="●"/>
            </a:pPr>
            <a:r>
              <a:rPr lang="en" sz="1400" dirty="0" smtClean="0"/>
              <a:t>CMV </a:t>
            </a:r>
            <a:r>
              <a:rPr lang="en" sz="1400" dirty="0"/>
              <a:t>can be serious in individuals with a weakened immune system or if they are pregnant</a:t>
            </a:r>
            <a:endParaRPr sz="1400" dirty="0"/>
          </a:p>
          <a:p>
            <a:pPr marL="457200" lvl="0" indent="-317500" algn="l" rtl="0">
              <a:spcBef>
                <a:spcPts val="0"/>
              </a:spcBef>
              <a:spcAft>
                <a:spcPts val="0"/>
              </a:spcAft>
              <a:buSzPts val="1400"/>
              <a:buChar char="●"/>
            </a:pPr>
            <a:r>
              <a:rPr lang="en" sz="1400" dirty="0"/>
              <a:t>Serious CMV disease can be treated with antiviral medications </a:t>
            </a:r>
            <a:endParaRPr sz="1400" dirty="0"/>
          </a:p>
          <a:p>
            <a:pPr marL="457200" lvl="0" indent="-317500" algn="l" rtl="0">
              <a:spcBef>
                <a:spcPts val="0"/>
              </a:spcBef>
              <a:spcAft>
                <a:spcPts val="0"/>
              </a:spcAft>
              <a:buSzPts val="1400"/>
              <a:buChar char="●"/>
            </a:pPr>
            <a:r>
              <a:rPr lang="en" sz="1400" dirty="0"/>
              <a:t>No CMV vaccine is available </a:t>
            </a:r>
            <a:endParaRPr sz="1400" dirty="0"/>
          </a:p>
          <a:p>
            <a:pPr marL="457200" lvl="0" indent="-317500">
              <a:buSzPts val="1400"/>
              <a:buChar char="●"/>
            </a:pPr>
            <a:r>
              <a:rPr lang="en" sz="1400" b="1" dirty="0"/>
              <a:t>There is screening and testing available (ask your doctor prior to pregnancy about the antibody blood tests: CMV IgG and CMV IgM</a:t>
            </a:r>
            <a:r>
              <a:rPr lang="en" sz="1400" b="1" dirty="0" smtClean="0"/>
              <a:t>)</a:t>
            </a:r>
            <a:r>
              <a:rPr lang="en" sz="1400" dirty="0" smtClean="0"/>
              <a:t>	</a:t>
            </a:r>
            <a:br>
              <a:rPr lang="en" sz="1400" dirty="0" smtClean="0"/>
            </a:br>
            <a:r>
              <a:rPr lang="en" sz="1400" dirty="0"/>
              <a:t>	</a:t>
            </a:r>
            <a:r>
              <a:rPr lang="en" sz="1400" dirty="0" smtClean="0"/>
              <a:t>					-</a:t>
            </a:r>
            <a:r>
              <a:rPr lang="en-US" sz="1400" dirty="0" smtClean="0"/>
              <a:t>National </a:t>
            </a:r>
            <a:r>
              <a:rPr lang="en-US" sz="1400" dirty="0"/>
              <a:t>CMV Foundation (2020)</a:t>
            </a:r>
            <a:endParaRPr sz="1400" dirty="0"/>
          </a:p>
          <a:p>
            <a:pPr marL="0" lvl="0" indent="0" algn="l" rtl="0">
              <a:spcBef>
                <a:spcPts val="0"/>
              </a:spcBef>
              <a:spcAft>
                <a:spcPts val="0"/>
              </a:spcAft>
              <a:buNone/>
            </a:pPr>
            <a:endParaRPr sz="1400" dirty="0"/>
          </a:p>
        </p:txBody>
      </p:sp>
      <p:pic>
        <p:nvPicPr>
          <p:cNvPr id="80" name="Google Shape;80;p16"/>
          <p:cNvPicPr preferRelativeResize="0"/>
          <p:nvPr/>
        </p:nvPicPr>
        <p:blipFill>
          <a:blip r:embed="rId3">
            <a:alphaModFix/>
          </a:blip>
          <a:stretch>
            <a:fillRect/>
          </a:stretch>
        </p:blipFill>
        <p:spPr>
          <a:xfrm>
            <a:off x="278200" y="4293375"/>
            <a:ext cx="1080850" cy="734975"/>
          </a:xfrm>
          <a:prstGeom prst="rect">
            <a:avLst/>
          </a:prstGeom>
          <a:noFill/>
          <a:ln>
            <a:noFill/>
          </a:ln>
        </p:spPr>
      </p:pic>
    </p:spTree>
    <p:extLst>
      <p:ext uri="{BB962C8B-B14F-4D97-AF65-F5344CB8AC3E}">
        <p14:creationId xmlns:p14="http://schemas.microsoft.com/office/powerpoint/2010/main" val="564827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Impact</a:t>
            </a:r>
            <a:endParaRPr/>
          </a:p>
        </p:txBody>
      </p:sp>
      <p:pic>
        <p:nvPicPr>
          <p:cNvPr id="86" name="Google Shape;86;p17"/>
          <p:cNvPicPr preferRelativeResize="0"/>
          <p:nvPr/>
        </p:nvPicPr>
        <p:blipFill>
          <a:blip r:embed="rId3">
            <a:alphaModFix/>
          </a:blip>
          <a:stretch>
            <a:fillRect/>
          </a:stretch>
        </p:blipFill>
        <p:spPr>
          <a:xfrm>
            <a:off x="278200" y="4170000"/>
            <a:ext cx="1080850" cy="73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52400" y="1193375"/>
            <a:ext cx="8839199" cy="2756740"/>
          </a:xfrm>
          <a:prstGeom prst="rect">
            <a:avLst/>
          </a:prstGeom>
          <a:noFill/>
          <a:ln>
            <a:noFill/>
          </a:ln>
        </p:spPr>
      </p:pic>
      <p:sp>
        <p:nvSpPr>
          <p:cNvPr id="104" name="Google Shape;104;p20"/>
          <p:cNvSpPr txBox="1"/>
          <p:nvPr/>
        </p:nvSpPr>
        <p:spPr>
          <a:xfrm>
            <a:off x="1594300" y="408075"/>
            <a:ext cx="6282300" cy="4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lt1"/>
                </a:solidFill>
                <a:latin typeface="Oswald"/>
                <a:ea typeface="Oswald"/>
                <a:cs typeface="Oswald"/>
                <a:sym typeface="Oswald"/>
              </a:rPr>
              <a:t>The Spectrum</a:t>
            </a:r>
            <a:endParaRPr sz="4800">
              <a:solidFill>
                <a:schemeClr val="lt1"/>
              </a:solidFill>
              <a:latin typeface="Oswald"/>
              <a:ea typeface="Oswald"/>
              <a:cs typeface="Oswald"/>
              <a:sym typeface="Oswald"/>
            </a:endParaRPr>
          </a:p>
        </p:txBody>
      </p:sp>
      <p:pic>
        <p:nvPicPr>
          <p:cNvPr id="105" name="Google Shape;105;p20"/>
          <p:cNvPicPr preferRelativeResize="0"/>
          <p:nvPr/>
        </p:nvPicPr>
        <p:blipFill>
          <a:blip r:embed="rId4">
            <a:alphaModFix/>
          </a:blip>
          <a:stretch>
            <a:fillRect/>
          </a:stretch>
        </p:blipFill>
        <p:spPr>
          <a:xfrm>
            <a:off x="278200" y="4293375"/>
            <a:ext cx="1080850" cy="73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Parent</a:t>
            </a:r>
            <a:endParaRPr/>
          </a:p>
        </p:txBody>
      </p:sp>
      <p:pic>
        <p:nvPicPr>
          <p:cNvPr id="117" name="Google Shape;117;p22"/>
          <p:cNvPicPr preferRelativeResize="0"/>
          <p:nvPr/>
        </p:nvPicPr>
        <p:blipFill>
          <a:blip r:embed="rId3">
            <a:alphaModFix/>
          </a:blip>
          <a:stretch>
            <a:fillRect/>
          </a:stretch>
        </p:blipFill>
        <p:spPr>
          <a:xfrm>
            <a:off x="278200" y="4170000"/>
            <a:ext cx="1080850" cy="734975"/>
          </a:xfrm>
          <a:prstGeom prst="rect">
            <a:avLst/>
          </a:prstGeom>
          <a:noFill/>
          <a:ln>
            <a:noFill/>
          </a:ln>
        </p:spPr>
      </p:pic>
      <p:sp>
        <p:nvSpPr>
          <p:cNvPr id="118" name="Google Shape;118;p22"/>
          <p:cNvSpPr txBox="1"/>
          <p:nvPr/>
        </p:nvSpPr>
        <p:spPr>
          <a:xfrm>
            <a:off x="3135900" y="1357050"/>
            <a:ext cx="2922900" cy="8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accent3"/>
              </a:solidFill>
              <a:latin typeface="Oswald"/>
              <a:ea typeface="Oswald"/>
              <a:cs typeface="Oswald"/>
              <a:sym typeface="Oswald"/>
            </a:endParaRPr>
          </a:p>
          <a:p>
            <a:pPr marL="0" lvl="0" indent="0" algn="ctr" rtl="0">
              <a:spcBef>
                <a:spcPts val="0"/>
              </a:spcBef>
              <a:spcAft>
                <a:spcPts val="0"/>
              </a:spcAft>
              <a:buNone/>
            </a:pPr>
            <a:endParaRPr>
              <a:solidFill>
                <a:schemeClr val="accent3"/>
              </a:solidFill>
              <a:latin typeface="Oswald"/>
              <a:ea typeface="Oswald"/>
              <a:cs typeface="Oswald"/>
              <a:sym typeface="Oswald"/>
            </a:endParaRPr>
          </a:p>
          <a:p>
            <a:pPr marL="0" lvl="0" indent="0" algn="l" rtl="0">
              <a:spcBef>
                <a:spcPts val="0"/>
              </a:spcBef>
              <a:spcAft>
                <a:spcPts val="0"/>
              </a:spcAft>
              <a:buNone/>
            </a:pPr>
            <a:endParaRPr/>
          </a:p>
        </p:txBody>
      </p:sp>
      <p:sp>
        <p:nvSpPr>
          <p:cNvPr id="119" name="Google Shape;119;p22"/>
          <p:cNvSpPr txBox="1"/>
          <p:nvPr/>
        </p:nvSpPr>
        <p:spPr>
          <a:xfrm>
            <a:off x="3110550" y="1499975"/>
            <a:ext cx="2922900" cy="86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accent3"/>
              </a:solidFill>
              <a:latin typeface="Oswald"/>
              <a:ea typeface="Oswald"/>
              <a:cs typeface="Oswald"/>
              <a:sym typeface="Oswald"/>
            </a:endParaRPr>
          </a:p>
          <a:p>
            <a:pPr marL="0" lvl="0" indent="0" algn="ctr" rtl="0">
              <a:spcBef>
                <a:spcPts val="0"/>
              </a:spcBef>
              <a:spcAft>
                <a:spcPts val="0"/>
              </a:spcAft>
              <a:buNone/>
            </a:pPr>
            <a:r>
              <a:rPr lang="en">
                <a:solidFill>
                  <a:schemeClr val="accent3"/>
                </a:solidFill>
                <a:latin typeface="Oswald"/>
                <a:ea typeface="Oswald"/>
                <a:cs typeface="Oswald"/>
                <a:sym typeface="Oswald"/>
              </a:rPr>
              <a:t>Adoptive Mom to Owen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Diagnosis</a:t>
            </a:r>
            <a:endParaRPr/>
          </a:p>
        </p:txBody>
      </p:sp>
      <p:pic>
        <p:nvPicPr>
          <p:cNvPr id="133" name="Google Shape;133;p24"/>
          <p:cNvPicPr preferRelativeResize="0"/>
          <p:nvPr/>
        </p:nvPicPr>
        <p:blipFill>
          <a:blip r:embed="rId3">
            <a:alphaModFix/>
          </a:blip>
          <a:stretch>
            <a:fillRect/>
          </a:stretch>
        </p:blipFill>
        <p:spPr>
          <a:xfrm>
            <a:off x="278200" y="4170000"/>
            <a:ext cx="1080850" cy="73497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498</Words>
  <Application>Microsoft Office PowerPoint</Application>
  <PresentationFormat>On-screen Show (16:9)</PresentationFormat>
  <Paragraphs>63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Average</vt:lpstr>
      <vt:lpstr>Oswald</vt:lpstr>
      <vt:lpstr>Slate</vt:lpstr>
      <vt:lpstr>Parent + Professional  on cCMV </vt:lpstr>
      <vt:lpstr>Holly Frigerio St. Joseph Institute for the Deaf  B.S., Southeast Missouri State University, 2014 M.A., Fontbonne University, 2017 </vt:lpstr>
      <vt:lpstr>The Professional</vt:lpstr>
      <vt:lpstr> What is CMV? Cytomegalovirus is a common virus that that infects people of all ages. A CMV infection causes cold-like symptoms, such as sore throat, fever, fatigue and swollen glands. These mild Cytomegalovirus symptoms last for only a few short weeks and is rarely a cause for concern for healthy kids or adults. The symptoms are sometimes so mild, resembling a common cold, that most people do not even know they have it. Once the CMV virus is in the person's body, it stays there for life.     </vt:lpstr>
      <vt:lpstr>CMV Facts: CMV is a member of the herpes virus family. By 40 years of age, up to 80% of all adults have been infected with CMV.  There is always a small risk for recurrence or reinfection. 1 per every 200 children is born with congenital CMV in the United States, making it the most common congenital viral infection affecting newborns CMV is very common among healthy children one to five years of age (one in three five-year-olds are already infected) CMV can be serious in individuals with a weakened immune system or if they are pregnant Serious CMV disease can be treated with antiviral medications  No CMV vaccine is available  There is screening and testing available (ask your doctor prior to pregnancy about the antibody blood tests: CMV IgG and CMV IgM)        -National CMV Foundation (2020) </vt:lpstr>
      <vt:lpstr>The Impact</vt:lpstr>
      <vt:lpstr>PowerPoint Presentation</vt:lpstr>
      <vt:lpstr>The Parent</vt:lpstr>
      <vt:lpstr>The Diagnosis</vt:lpstr>
      <vt:lpstr>Today Owen presents with:  Microcephaly Hearing loss Suspected Cortical Vision Impairment (CVI) Epilepsy Suspected Cerebral Palsy  Pure happiness  </vt:lpstr>
      <vt:lpstr>Specialists + Therapists Owen frequents: Neurologist      Pulmonologist ENT Audiologist CP Clinic Infectious Disease Pediatrician Occupational Therapist Physical Therapist Nutritionist Hearing Itinerant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 Professional  on cCMV </dc:title>
  <dc:creator>Holly Frigerio</dc:creator>
  <cp:lastModifiedBy>Holly Frigerio</cp:lastModifiedBy>
  <cp:revision>4</cp:revision>
  <dcterms:modified xsi:type="dcterms:W3CDTF">2020-02-18T14:59:21Z</dcterms:modified>
</cp:coreProperties>
</file>