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</p:sldMasterIdLst>
  <p:notesMasterIdLst>
    <p:notesMasterId r:id="rId35"/>
  </p:notesMasterIdLst>
  <p:handoutMasterIdLst>
    <p:handoutMasterId r:id="rId36"/>
  </p:handoutMasterIdLst>
  <p:sldIdLst>
    <p:sldId id="257" r:id="rId3"/>
    <p:sldId id="291" r:id="rId4"/>
    <p:sldId id="261" r:id="rId5"/>
    <p:sldId id="266" r:id="rId6"/>
    <p:sldId id="264" r:id="rId7"/>
    <p:sldId id="290" r:id="rId8"/>
    <p:sldId id="277" r:id="rId9"/>
    <p:sldId id="27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300" r:id="rId18"/>
    <p:sldId id="276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65" r:id="rId29"/>
    <p:sldId id="263" r:id="rId30"/>
    <p:sldId id="268" r:id="rId31"/>
    <p:sldId id="288" r:id="rId32"/>
    <p:sldId id="289" r:id="rId33"/>
    <p:sldId id="294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41E20"/>
    <a:srgbClr val="001C58"/>
    <a:srgbClr val="193144"/>
    <a:srgbClr val="9C8028"/>
    <a:srgbClr val="FFCF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0431" autoAdjust="0"/>
    <p:restoredTop sz="94648" autoAdjust="0"/>
  </p:normalViewPr>
  <p:slideViewPr>
    <p:cSldViewPr snapToGrid="0">
      <p:cViewPr varScale="1">
        <p:scale>
          <a:sx n="74" d="100"/>
          <a:sy n="74" d="100"/>
        </p:scale>
        <p:origin x="84" y="4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5646"/>
    </p:cViewPr>
  </p:sorterViewPr>
  <p:notesViewPr>
    <p:cSldViewPr snapToGrid="0">
      <p:cViewPr varScale="1">
        <p:scale>
          <a:sx n="72" d="100"/>
          <a:sy n="72" d="100"/>
        </p:scale>
        <p:origin x="2154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90C2F1D-C740-4285-BB46-96396CC3F04B}" type="doc">
      <dgm:prSet loTypeId="urn:microsoft.com/office/officeart/2011/layout/HexagonRadial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1A2BAB6-1DD4-45BF-9FCD-55D5A44273C7}">
      <dgm:prSet phldrT="[Text]"/>
      <dgm:spPr/>
      <dgm:t>
        <a:bodyPr/>
        <a:lstStyle/>
        <a:p>
          <a:r>
            <a:rPr lang="en-US" dirty="0"/>
            <a:t>Child and family</a:t>
          </a:r>
        </a:p>
      </dgm:t>
    </dgm:pt>
    <dgm:pt modelId="{F2AA3057-AA7F-42C7-A2E2-37C906DFCB12}" type="parTrans" cxnId="{CF5EC519-394C-49A0-8871-B5F4972D0BBF}">
      <dgm:prSet/>
      <dgm:spPr/>
      <dgm:t>
        <a:bodyPr/>
        <a:lstStyle/>
        <a:p>
          <a:endParaRPr lang="en-US"/>
        </a:p>
      </dgm:t>
    </dgm:pt>
    <dgm:pt modelId="{C9F8892A-D206-4C8A-9D06-3B1B6BE6F5FF}" type="sibTrans" cxnId="{CF5EC519-394C-49A0-8871-B5F4972D0BBF}">
      <dgm:prSet/>
      <dgm:spPr/>
      <dgm:t>
        <a:bodyPr/>
        <a:lstStyle/>
        <a:p>
          <a:endParaRPr lang="en-US"/>
        </a:p>
      </dgm:t>
    </dgm:pt>
    <dgm:pt modelId="{1052B0F9-C232-4C45-A06E-B4FE87EA1799}">
      <dgm:prSet phldrT="[Text]"/>
      <dgm:spPr/>
      <dgm:t>
        <a:bodyPr/>
        <a:lstStyle/>
        <a:p>
          <a:r>
            <a:rPr lang="en-US" dirty="0"/>
            <a:t>Physicians</a:t>
          </a:r>
        </a:p>
        <a:p>
          <a:r>
            <a:rPr lang="en-US" dirty="0"/>
            <a:t>Surgeon</a:t>
          </a:r>
        </a:p>
      </dgm:t>
    </dgm:pt>
    <dgm:pt modelId="{4C2B0F4E-33CC-45A2-ACE0-DB461BC4B2FA}" type="parTrans" cxnId="{00A74898-E37B-421F-B90E-6439ABB952BE}">
      <dgm:prSet/>
      <dgm:spPr/>
      <dgm:t>
        <a:bodyPr/>
        <a:lstStyle/>
        <a:p>
          <a:endParaRPr lang="en-US"/>
        </a:p>
      </dgm:t>
    </dgm:pt>
    <dgm:pt modelId="{4AADBDFF-CFF0-4568-B29E-A88C9FDB2F9C}" type="sibTrans" cxnId="{00A74898-E37B-421F-B90E-6439ABB952BE}">
      <dgm:prSet/>
      <dgm:spPr/>
      <dgm:t>
        <a:bodyPr/>
        <a:lstStyle/>
        <a:p>
          <a:endParaRPr lang="en-US"/>
        </a:p>
      </dgm:t>
    </dgm:pt>
    <dgm:pt modelId="{5DF821A4-B22C-4FC6-8C4E-BF488C5A4EDB}">
      <dgm:prSet phldrT="[Text]"/>
      <dgm:spPr/>
      <dgm:t>
        <a:bodyPr/>
        <a:lstStyle/>
        <a:p>
          <a:r>
            <a:rPr lang="en-US" dirty="0"/>
            <a:t>audiologist</a:t>
          </a:r>
        </a:p>
      </dgm:t>
    </dgm:pt>
    <dgm:pt modelId="{55019864-2B13-49C2-A9F8-F4EF31F18C49}" type="parTrans" cxnId="{3E7CF09D-8279-4156-938D-606BDAECDA9C}">
      <dgm:prSet/>
      <dgm:spPr/>
      <dgm:t>
        <a:bodyPr/>
        <a:lstStyle/>
        <a:p>
          <a:endParaRPr lang="en-US"/>
        </a:p>
      </dgm:t>
    </dgm:pt>
    <dgm:pt modelId="{D3B5E7B6-034B-4F98-9720-9BDA284CC29C}" type="sibTrans" cxnId="{3E7CF09D-8279-4156-938D-606BDAECDA9C}">
      <dgm:prSet/>
      <dgm:spPr/>
      <dgm:t>
        <a:bodyPr/>
        <a:lstStyle/>
        <a:p>
          <a:endParaRPr lang="en-US"/>
        </a:p>
      </dgm:t>
    </dgm:pt>
    <dgm:pt modelId="{B50A1FE0-210E-40CA-8E7B-DEC7111D2D21}">
      <dgm:prSet phldrT="[Text]"/>
      <dgm:spPr/>
      <dgm:t>
        <a:bodyPr/>
        <a:lstStyle/>
        <a:p>
          <a:r>
            <a:rPr lang="en-US" dirty="0"/>
            <a:t>Speech-Language</a:t>
          </a:r>
        </a:p>
        <a:p>
          <a:r>
            <a:rPr lang="en-US" dirty="0"/>
            <a:t>Therapist</a:t>
          </a:r>
        </a:p>
      </dgm:t>
    </dgm:pt>
    <dgm:pt modelId="{710691D3-4CCC-4510-B3E0-F29ED4CDB162}" type="parTrans" cxnId="{EED96154-EBB3-4B65-9BA7-3F0F48B18FDA}">
      <dgm:prSet/>
      <dgm:spPr/>
      <dgm:t>
        <a:bodyPr/>
        <a:lstStyle/>
        <a:p>
          <a:endParaRPr lang="en-US"/>
        </a:p>
      </dgm:t>
    </dgm:pt>
    <dgm:pt modelId="{0762220C-B06D-4C9B-94FA-6C25968F4039}" type="sibTrans" cxnId="{EED96154-EBB3-4B65-9BA7-3F0F48B18FDA}">
      <dgm:prSet/>
      <dgm:spPr/>
      <dgm:t>
        <a:bodyPr/>
        <a:lstStyle/>
        <a:p>
          <a:endParaRPr lang="en-US"/>
        </a:p>
      </dgm:t>
    </dgm:pt>
    <dgm:pt modelId="{FFB6B391-59E3-4785-B6FF-573171BF5FA7}">
      <dgm:prSet phldrT="[Text]"/>
      <dgm:spPr/>
      <dgm:t>
        <a:bodyPr/>
        <a:lstStyle/>
        <a:p>
          <a:r>
            <a:rPr lang="en-US" dirty="0"/>
            <a:t>Educators</a:t>
          </a:r>
        </a:p>
      </dgm:t>
    </dgm:pt>
    <dgm:pt modelId="{157F8EB8-5D82-4431-AE1B-DE4B285AFB95}" type="parTrans" cxnId="{312684D3-F126-4A6E-8A9B-F23B9D806041}">
      <dgm:prSet/>
      <dgm:spPr/>
      <dgm:t>
        <a:bodyPr/>
        <a:lstStyle/>
        <a:p>
          <a:endParaRPr lang="en-US"/>
        </a:p>
      </dgm:t>
    </dgm:pt>
    <dgm:pt modelId="{106D62C0-D0EC-44B9-8F60-133B149C5DEE}" type="sibTrans" cxnId="{312684D3-F126-4A6E-8A9B-F23B9D806041}">
      <dgm:prSet/>
      <dgm:spPr/>
      <dgm:t>
        <a:bodyPr/>
        <a:lstStyle/>
        <a:p>
          <a:endParaRPr lang="en-US"/>
        </a:p>
      </dgm:t>
    </dgm:pt>
    <dgm:pt modelId="{3327138B-AEFA-4CFC-8B20-8EA6F67EF600}">
      <dgm:prSet phldrT="[Text]"/>
      <dgm:spPr/>
      <dgm:t>
        <a:bodyPr/>
        <a:lstStyle/>
        <a:p>
          <a:r>
            <a:rPr lang="en-US" dirty="0"/>
            <a:t>Listening and  Spoken Language Specialist</a:t>
          </a:r>
        </a:p>
      </dgm:t>
    </dgm:pt>
    <dgm:pt modelId="{91DF6D76-0BAD-4E96-897B-4CA930A2FB20}" type="parTrans" cxnId="{98222D3B-3DF9-44F4-882E-DF0F06DC6573}">
      <dgm:prSet/>
      <dgm:spPr/>
      <dgm:t>
        <a:bodyPr/>
        <a:lstStyle/>
        <a:p>
          <a:endParaRPr lang="en-US"/>
        </a:p>
      </dgm:t>
    </dgm:pt>
    <dgm:pt modelId="{12AE7C93-6F99-40B6-B975-D4837E25CC45}" type="sibTrans" cxnId="{98222D3B-3DF9-44F4-882E-DF0F06DC6573}">
      <dgm:prSet/>
      <dgm:spPr/>
      <dgm:t>
        <a:bodyPr/>
        <a:lstStyle/>
        <a:p>
          <a:endParaRPr lang="en-US"/>
        </a:p>
      </dgm:t>
    </dgm:pt>
    <dgm:pt modelId="{933E7B0A-682E-4AB8-B974-B9ECC5C85F98}">
      <dgm:prSet phldrT="[Text]"/>
      <dgm:spPr/>
      <dgm:t>
        <a:bodyPr/>
        <a:lstStyle/>
        <a:p>
          <a:r>
            <a:rPr lang="en-US" dirty="0"/>
            <a:t>Child Psychologist</a:t>
          </a:r>
        </a:p>
      </dgm:t>
    </dgm:pt>
    <dgm:pt modelId="{DC12F22C-310D-4609-99AB-48365300F99C}" type="sibTrans" cxnId="{CD8B3AFE-5DBF-4C32-B783-B28B0AE269BC}">
      <dgm:prSet/>
      <dgm:spPr/>
      <dgm:t>
        <a:bodyPr/>
        <a:lstStyle/>
        <a:p>
          <a:endParaRPr lang="en-US"/>
        </a:p>
      </dgm:t>
    </dgm:pt>
    <dgm:pt modelId="{16A3F7E3-E9E3-4CA5-93EC-9F44259AB2AF}" type="parTrans" cxnId="{CD8B3AFE-5DBF-4C32-B783-B28B0AE269BC}">
      <dgm:prSet/>
      <dgm:spPr/>
      <dgm:t>
        <a:bodyPr/>
        <a:lstStyle/>
        <a:p>
          <a:endParaRPr lang="en-US"/>
        </a:p>
      </dgm:t>
    </dgm:pt>
    <dgm:pt modelId="{767A490B-5CAA-4CFE-A9A8-FDAA8043335C}" type="pres">
      <dgm:prSet presAssocID="{E90C2F1D-C740-4285-BB46-96396CC3F04B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A70CBA5D-2A7C-41C1-BAFC-CF6BE76D3B9A}" type="pres">
      <dgm:prSet presAssocID="{D1A2BAB6-1DD4-45BF-9FCD-55D5A44273C7}" presName="Parent" presStyleLbl="node0" presStyleIdx="0" presStyleCnt="1">
        <dgm:presLayoutVars>
          <dgm:chMax val="6"/>
          <dgm:chPref val="6"/>
        </dgm:presLayoutVars>
      </dgm:prSet>
      <dgm:spPr/>
    </dgm:pt>
    <dgm:pt modelId="{3A5E0243-15CD-43C5-8DB3-5F67FC94468A}" type="pres">
      <dgm:prSet presAssocID="{1052B0F9-C232-4C45-A06E-B4FE87EA1799}" presName="Accent1" presStyleCnt="0"/>
      <dgm:spPr/>
    </dgm:pt>
    <dgm:pt modelId="{2F6954AC-9C15-4745-8099-53AAD4BE69F6}" type="pres">
      <dgm:prSet presAssocID="{1052B0F9-C232-4C45-A06E-B4FE87EA1799}" presName="Accent" presStyleLbl="bgShp" presStyleIdx="0" presStyleCnt="6"/>
      <dgm:spPr/>
    </dgm:pt>
    <dgm:pt modelId="{E68BB3BA-3E93-47D8-A1F1-7DCF7368B9BA}" type="pres">
      <dgm:prSet presAssocID="{1052B0F9-C232-4C45-A06E-B4FE87EA1799}" presName="Child1" presStyleLbl="node1" presStyleIdx="0" presStyleCnt="6" custLinFactNeighborY="-935">
        <dgm:presLayoutVars>
          <dgm:chMax val="0"/>
          <dgm:chPref val="0"/>
          <dgm:bulletEnabled val="1"/>
        </dgm:presLayoutVars>
      </dgm:prSet>
      <dgm:spPr/>
    </dgm:pt>
    <dgm:pt modelId="{67B16A6F-A088-4F49-BD82-C2DE5117A2EF}" type="pres">
      <dgm:prSet presAssocID="{5DF821A4-B22C-4FC6-8C4E-BF488C5A4EDB}" presName="Accent2" presStyleCnt="0"/>
      <dgm:spPr/>
    </dgm:pt>
    <dgm:pt modelId="{48177740-E2EE-4198-B0A9-989A13D413B4}" type="pres">
      <dgm:prSet presAssocID="{5DF821A4-B22C-4FC6-8C4E-BF488C5A4EDB}" presName="Accent" presStyleLbl="bgShp" presStyleIdx="1" presStyleCnt="6"/>
      <dgm:spPr/>
    </dgm:pt>
    <dgm:pt modelId="{A5D75CC4-3A61-4E30-8D7C-7AE61A138492}" type="pres">
      <dgm:prSet presAssocID="{5DF821A4-B22C-4FC6-8C4E-BF488C5A4EDB}" presName="Child2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6F0C9FF6-FFA9-4F59-A139-AC3D2197E68C}" type="pres">
      <dgm:prSet presAssocID="{933E7B0A-682E-4AB8-B974-B9ECC5C85F98}" presName="Accent3" presStyleCnt="0"/>
      <dgm:spPr/>
    </dgm:pt>
    <dgm:pt modelId="{3829EF0A-647A-46B8-9C28-F1E2923033B9}" type="pres">
      <dgm:prSet presAssocID="{933E7B0A-682E-4AB8-B974-B9ECC5C85F98}" presName="Accent" presStyleLbl="bgShp" presStyleIdx="2" presStyleCnt="6"/>
      <dgm:spPr/>
    </dgm:pt>
    <dgm:pt modelId="{862F0945-A39B-4ADE-A428-70F971DD0F0A}" type="pres">
      <dgm:prSet presAssocID="{933E7B0A-682E-4AB8-B974-B9ECC5C85F98}" presName="Child3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5FE25933-27C0-4DD6-89C3-28B3D1748CE2}" type="pres">
      <dgm:prSet presAssocID="{B50A1FE0-210E-40CA-8E7B-DEC7111D2D21}" presName="Accent4" presStyleCnt="0"/>
      <dgm:spPr/>
    </dgm:pt>
    <dgm:pt modelId="{69D1F06A-4A77-4430-8EAD-853842B8BC51}" type="pres">
      <dgm:prSet presAssocID="{B50A1FE0-210E-40CA-8E7B-DEC7111D2D21}" presName="Accent" presStyleLbl="bgShp" presStyleIdx="3" presStyleCnt="6"/>
      <dgm:spPr/>
    </dgm:pt>
    <dgm:pt modelId="{9EA450F4-37B2-4137-9338-C9343FB5824F}" type="pres">
      <dgm:prSet presAssocID="{B50A1FE0-210E-40CA-8E7B-DEC7111D2D21}" presName="Child4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8795B33F-0E96-4E5F-A65B-20A90052FB4F}" type="pres">
      <dgm:prSet presAssocID="{FFB6B391-59E3-4785-B6FF-573171BF5FA7}" presName="Accent5" presStyleCnt="0"/>
      <dgm:spPr/>
    </dgm:pt>
    <dgm:pt modelId="{77F336F5-5497-4034-908B-A243D5FA7C5F}" type="pres">
      <dgm:prSet presAssocID="{FFB6B391-59E3-4785-B6FF-573171BF5FA7}" presName="Accent" presStyleLbl="bgShp" presStyleIdx="4" presStyleCnt="6"/>
      <dgm:spPr/>
    </dgm:pt>
    <dgm:pt modelId="{5FC002A9-5EAD-4FE7-BA02-1472ADE5951D}" type="pres">
      <dgm:prSet presAssocID="{FFB6B391-59E3-4785-B6FF-573171BF5FA7}" presName="Child5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FCC255DB-9939-4722-B6D4-970E13ADBC1F}" type="pres">
      <dgm:prSet presAssocID="{3327138B-AEFA-4CFC-8B20-8EA6F67EF600}" presName="Accent6" presStyleCnt="0"/>
      <dgm:spPr/>
    </dgm:pt>
    <dgm:pt modelId="{6424D082-2E86-4406-B364-2C3CA288161D}" type="pres">
      <dgm:prSet presAssocID="{3327138B-AEFA-4CFC-8B20-8EA6F67EF600}" presName="Accent" presStyleLbl="bgShp" presStyleIdx="5" presStyleCnt="6"/>
      <dgm:spPr/>
    </dgm:pt>
    <dgm:pt modelId="{467CB7F7-0608-4311-B68E-F52DA32F005C}" type="pres">
      <dgm:prSet presAssocID="{3327138B-AEFA-4CFC-8B20-8EA6F67EF600}" presName="Child6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CCDB4F14-1B90-421E-B4AE-69D1365D7B53}" type="presOf" srcId="{D1A2BAB6-1DD4-45BF-9FCD-55D5A44273C7}" destId="{A70CBA5D-2A7C-41C1-BAFC-CF6BE76D3B9A}" srcOrd="0" destOrd="0" presId="urn:microsoft.com/office/officeart/2011/layout/HexagonRadial"/>
    <dgm:cxn modelId="{CF5EC519-394C-49A0-8871-B5F4972D0BBF}" srcId="{E90C2F1D-C740-4285-BB46-96396CC3F04B}" destId="{D1A2BAB6-1DD4-45BF-9FCD-55D5A44273C7}" srcOrd="0" destOrd="0" parTransId="{F2AA3057-AA7F-42C7-A2E2-37C906DFCB12}" sibTransId="{C9F8892A-D206-4C8A-9D06-3B1B6BE6F5FF}"/>
    <dgm:cxn modelId="{D82E4A1D-36CA-4AC3-879D-9CA896E3A111}" type="presOf" srcId="{5DF821A4-B22C-4FC6-8C4E-BF488C5A4EDB}" destId="{A5D75CC4-3A61-4E30-8D7C-7AE61A138492}" srcOrd="0" destOrd="0" presId="urn:microsoft.com/office/officeart/2011/layout/HexagonRadial"/>
    <dgm:cxn modelId="{98222D3B-3DF9-44F4-882E-DF0F06DC6573}" srcId="{D1A2BAB6-1DD4-45BF-9FCD-55D5A44273C7}" destId="{3327138B-AEFA-4CFC-8B20-8EA6F67EF600}" srcOrd="5" destOrd="0" parTransId="{91DF6D76-0BAD-4E96-897B-4CA930A2FB20}" sibTransId="{12AE7C93-6F99-40B6-B975-D4837E25CC45}"/>
    <dgm:cxn modelId="{B0C17C5D-C2E1-4673-B28B-5AF8FBBBB334}" type="presOf" srcId="{1052B0F9-C232-4C45-A06E-B4FE87EA1799}" destId="{E68BB3BA-3E93-47D8-A1F1-7DCF7368B9BA}" srcOrd="0" destOrd="0" presId="urn:microsoft.com/office/officeart/2011/layout/HexagonRadial"/>
    <dgm:cxn modelId="{7CBDB665-45BB-460E-B309-D345129180C0}" type="presOf" srcId="{933E7B0A-682E-4AB8-B974-B9ECC5C85F98}" destId="{862F0945-A39B-4ADE-A428-70F971DD0F0A}" srcOrd="0" destOrd="0" presId="urn:microsoft.com/office/officeart/2011/layout/HexagonRadial"/>
    <dgm:cxn modelId="{B460B76A-0CF1-422C-988E-BBADE11FB30F}" type="presOf" srcId="{3327138B-AEFA-4CFC-8B20-8EA6F67EF600}" destId="{467CB7F7-0608-4311-B68E-F52DA32F005C}" srcOrd="0" destOrd="0" presId="urn:microsoft.com/office/officeart/2011/layout/HexagonRadial"/>
    <dgm:cxn modelId="{EED96154-EBB3-4B65-9BA7-3F0F48B18FDA}" srcId="{D1A2BAB6-1DD4-45BF-9FCD-55D5A44273C7}" destId="{B50A1FE0-210E-40CA-8E7B-DEC7111D2D21}" srcOrd="3" destOrd="0" parTransId="{710691D3-4CCC-4510-B3E0-F29ED4CDB162}" sibTransId="{0762220C-B06D-4C9B-94FA-6C25968F4039}"/>
    <dgm:cxn modelId="{00A74898-E37B-421F-B90E-6439ABB952BE}" srcId="{D1A2BAB6-1DD4-45BF-9FCD-55D5A44273C7}" destId="{1052B0F9-C232-4C45-A06E-B4FE87EA1799}" srcOrd="0" destOrd="0" parTransId="{4C2B0F4E-33CC-45A2-ACE0-DB461BC4B2FA}" sibTransId="{4AADBDFF-CFF0-4568-B29E-A88C9FDB2F9C}"/>
    <dgm:cxn modelId="{3E7CF09D-8279-4156-938D-606BDAECDA9C}" srcId="{D1A2BAB6-1DD4-45BF-9FCD-55D5A44273C7}" destId="{5DF821A4-B22C-4FC6-8C4E-BF488C5A4EDB}" srcOrd="1" destOrd="0" parTransId="{55019864-2B13-49C2-A9F8-F4EF31F18C49}" sibTransId="{D3B5E7B6-034B-4F98-9720-9BDA284CC29C}"/>
    <dgm:cxn modelId="{C3A8D5A9-CA0A-42C8-8B6C-79D9D7DEFB5B}" type="presOf" srcId="{E90C2F1D-C740-4285-BB46-96396CC3F04B}" destId="{767A490B-5CAA-4CFE-A9A8-FDAA8043335C}" srcOrd="0" destOrd="0" presId="urn:microsoft.com/office/officeart/2011/layout/HexagonRadial"/>
    <dgm:cxn modelId="{276E7EC1-B322-4002-80A3-9603C4C9AD62}" type="presOf" srcId="{FFB6B391-59E3-4785-B6FF-573171BF5FA7}" destId="{5FC002A9-5EAD-4FE7-BA02-1472ADE5951D}" srcOrd="0" destOrd="0" presId="urn:microsoft.com/office/officeart/2011/layout/HexagonRadial"/>
    <dgm:cxn modelId="{030824C7-2263-4CF5-BF11-B723D650DB7E}" type="presOf" srcId="{B50A1FE0-210E-40CA-8E7B-DEC7111D2D21}" destId="{9EA450F4-37B2-4137-9338-C9343FB5824F}" srcOrd="0" destOrd="0" presId="urn:microsoft.com/office/officeart/2011/layout/HexagonRadial"/>
    <dgm:cxn modelId="{312684D3-F126-4A6E-8A9B-F23B9D806041}" srcId="{D1A2BAB6-1DD4-45BF-9FCD-55D5A44273C7}" destId="{FFB6B391-59E3-4785-B6FF-573171BF5FA7}" srcOrd="4" destOrd="0" parTransId="{157F8EB8-5D82-4431-AE1B-DE4B285AFB95}" sibTransId="{106D62C0-D0EC-44B9-8F60-133B149C5DEE}"/>
    <dgm:cxn modelId="{CD8B3AFE-5DBF-4C32-B783-B28B0AE269BC}" srcId="{D1A2BAB6-1DD4-45BF-9FCD-55D5A44273C7}" destId="{933E7B0A-682E-4AB8-B974-B9ECC5C85F98}" srcOrd="2" destOrd="0" parTransId="{16A3F7E3-E9E3-4CA5-93EC-9F44259AB2AF}" sibTransId="{DC12F22C-310D-4609-99AB-48365300F99C}"/>
    <dgm:cxn modelId="{42B86017-FAC0-48F4-94ED-DF1FDF187EFB}" type="presParOf" srcId="{767A490B-5CAA-4CFE-A9A8-FDAA8043335C}" destId="{A70CBA5D-2A7C-41C1-BAFC-CF6BE76D3B9A}" srcOrd="0" destOrd="0" presId="urn:microsoft.com/office/officeart/2011/layout/HexagonRadial"/>
    <dgm:cxn modelId="{8E5A9D0A-6CA1-4C47-91AB-199D0263617E}" type="presParOf" srcId="{767A490B-5CAA-4CFE-A9A8-FDAA8043335C}" destId="{3A5E0243-15CD-43C5-8DB3-5F67FC94468A}" srcOrd="1" destOrd="0" presId="urn:microsoft.com/office/officeart/2011/layout/HexagonRadial"/>
    <dgm:cxn modelId="{157A372A-2856-4C31-9A5A-5CFAFFDF095D}" type="presParOf" srcId="{3A5E0243-15CD-43C5-8DB3-5F67FC94468A}" destId="{2F6954AC-9C15-4745-8099-53AAD4BE69F6}" srcOrd="0" destOrd="0" presId="urn:microsoft.com/office/officeart/2011/layout/HexagonRadial"/>
    <dgm:cxn modelId="{58EDC720-FD26-4B07-BDAA-FF2C6E51E567}" type="presParOf" srcId="{767A490B-5CAA-4CFE-A9A8-FDAA8043335C}" destId="{E68BB3BA-3E93-47D8-A1F1-7DCF7368B9BA}" srcOrd="2" destOrd="0" presId="urn:microsoft.com/office/officeart/2011/layout/HexagonRadial"/>
    <dgm:cxn modelId="{8A72827D-4339-4D1C-BF36-F2BABE94287A}" type="presParOf" srcId="{767A490B-5CAA-4CFE-A9A8-FDAA8043335C}" destId="{67B16A6F-A088-4F49-BD82-C2DE5117A2EF}" srcOrd="3" destOrd="0" presId="urn:microsoft.com/office/officeart/2011/layout/HexagonRadial"/>
    <dgm:cxn modelId="{4E63FFB8-DCB7-4126-9A08-EF3D0EBD4E55}" type="presParOf" srcId="{67B16A6F-A088-4F49-BD82-C2DE5117A2EF}" destId="{48177740-E2EE-4198-B0A9-989A13D413B4}" srcOrd="0" destOrd="0" presId="urn:microsoft.com/office/officeart/2011/layout/HexagonRadial"/>
    <dgm:cxn modelId="{021E706A-CEB9-4D45-99D9-7856E2356099}" type="presParOf" srcId="{767A490B-5CAA-4CFE-A9A8-FDAA8043335C}" destId="{A5D75CC4-3A61-4E30-8D7C-7AE61A138492}" srcOrd="4" destOrd="0" presId="urn:microsoft.com/office/officeart/2011/layout/HexagonRadial"/>
    <dgm:cxn modelId="{14A26447-947C-4C69-AC60-E32BB3682065}" type="presParOf" srcId="{767A490B-5CAA-4CFE-A9A8-FDAA8043335C}" destId="{6F0C9FF6-FFA9-4F59-A139-AC3D2197E68C}" srcOrd="5" destOrd="0" presId="urn:microsoft.com/office/officeart/2011/layout/HexagonRadial"/>
    <dgm:cxn modelId="{A019025F-038B-4DD8-AE49-FD28C2E95CDC}" type="presParOf" srcId="{6F0C9FF6-FFA9-4F59-A139-AC3D2197E68C}" destId="{3829EF0A-647A-46B8-9C28-F1E2923033B9}" srcOrd="0" destOrd="0" presId="urn:microsoft.com/office/officeart/2011/layout/HexagonRadial"/>
    <dgm:cxn modelId="{4CC2859C-65F6-4274-8B2B-5A6515F7D517}" type="presParOf" srcId="{767A490B-5CAA-4CFE-A9A8-FDAA8043335C}" destId="{862F0945-A39B-4ADE-A428-70F971DD0F0A}" srcOrd="6" destOrd="0" presId="urn:microsoft.com/office/officeart/2011/layout/HexagonRadial"/>
    <dgm:cxn modelId="{554BB148-C884-44F0-9AEE-188705F4C89D}" type="presParOf" srcId="{767A490B-5CAA-4CFE-A9A8-FDAA8043335C}" destId="{5FE25933-27C0-4DD6-89C3-28B3D1748CE2}" srcOrd="7" destOrd="0" presId="urn:microsoft.com/office/officeart/2011/layout/HexagonRadial"/>
    <dgm:cxn modelId="{EC7BF1DB-0F34-4ECC-9AEA-A4900553FD62}" type="presParOf" srcId="{5FE25933-27C0-4DD6-89C3-28B3D1748CE2}" destId="{69D1F06A-4A77-4430-8EAD-853842B8BC51}" srcOrd="0" destOrd="0" presId="urn:microsoft.com/office/officeart/2011/layout/HexagonRadial"/>
    <dgm:cxn modelId="{FAE483F3-254B-4298-8DE2-7A2C05A28C50}" type="presParOf" srcId="{767A490B-5CAA-4CFE-A9A8-FDAA8043335C}" destId="{9EA450F4-37B2-4137-9338-C9343FB5824F}" srcOrd="8" destOrd="0" presId="urn:microsoft.com/office/officeart/2011/layout/HexagonRadial"/>
    <dgm:cxn modelId="{4032410C-F633-4BA3-BDD4-C26D74A2B675}" type="presParOf" srcId="{767A490B-5CAA-4CFE-A9A8-FDAA8043335C}" destId="{8795B33F-0E96-4E5F-A65B-20A90052FB4F}" srcOrd="9" destOrd="0" presId="urn:microsoft.com/office/officeart/2011/layout/HexagonRadial"/>
    <dgm:cxn modelId="{5DC08692-7BE7-4D2C-9E93-1DE3A3AD1219}" type="presParOf" srcId="{8795B33F-0E96-4E5F-A65B-20A90052FB4F}" destId="{77F336F5-5497-4034-908B-A243D5FA7C5F}" srcOrd="0" destOrd="0" presId="urn:microsoft.com/office/officeart/2011/layout/HexagonRadial"/>
    <dgm:cxn modelId="{4041DDE6-183C-408D-954A-E4C207CADE67}" type="presParOf" srcId="{767A490B-5CAA-4CFE-A9A8-FDAA8043335C}" destId="{5FC002A9-5EAD-4FE7-BA02-1472ADE5951D}" srcOrd="10" destOrd="0" presId="urn:microsoft.com/office/officeart/2011/layout/HexagonRadial"/>
    <dgm:cxn modelId="{D6A47862-9ED6-4D5F-AE29-990F0B994DC7}" type="presParOf" srcId="{767A490B-5CAA-4CFE-A9A8-FDAA8043335C}" destId="{FCC255DB-9939-4722-B6D4-970E13ADBC1F}" srcOrd="11" destOrd="0" presId="urn:microsoft.com/office/officeart/2011/layout/HexagonRadial"/>
    <dgm:cxn modelId="{92C4F8B4-E7A9-4DD6-90D4-24496E23D677}" type="presParOf" srcId="{FCC255DB-9939-4722-B6D4-970E13ADBC1F}" destId="{6424D082-2E86-4406-B364-2C3CA288161D}" srcOrd="0" destOrd="0" presId="urn:microsoft.com/office/officeart/2011/layout/HexagonRadial"/>
    <dgm:cxn modelId="{C05CF814-CF22-46DC-9859-DA9041D54A27}" type="presParOf" srcId="{767A490B-5CAA-4CFE-A9A8-FDAA8043335C}" destId="{467CB7F7-0608-4311-B68E-F52DA32F005C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0CBA5D-2A7C-41C1-BAFC-CF6BE76D3B9A}">
      <dsp:nvSpPr>
        <dsp:cNvPr id="0" name=""/>
        <dsp:cNvSpPr/>
      </dsp:nvSpPr>
      <dsp:spPr>
        <a:xfrm>
          <a:off x="1457662" y="1130777"/>
          <a:ext cx="1437266" cy="1243294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Child and family</a:t>
          </a:r>
        </a:p>
      </dsp:txBody>
      <dsp:txXfrm>
        <a:off x="1695837" y="1336808"/>
        <a:ext cx="960916" cy="831232"/>
      </dsp:txXfrm>
    </dsp:sp>
    <dsp:sp modelId="{48177740-E2EE-4198-B0A9-989A13D413B4}">
      <dsp:nvSpPr>
        <dsp:cNvPr id="0" name=""/>
        <dsp:cNvSpPr/>
      </dsp:nvSpPr>
      <dsp:spPr>
        <a:xfrm>
          <a:off x="2357667" y="535944"/>
          <a:ext cx="542276" cy="467243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8BB3BA-3E93-47D8-A1F1-7DCF7368B9BA}">
      <dsp:nvSpPr>
        <dsp:cNvPr id="0" name=""/>
        <dsp:cNvSpPr/>
      </dsp:nvSpPr>
      <dsp:spPr>
        <a:xfrm>
          <a:off x="1590055" y="0"/>
          <a:ext cx="1177830" cy="1018961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Physicians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Surgeon</a:t>
          </a:r>
        </a:p>
      </dsp:txBody>
      <dsp:txXfrm>
        <a:off x="1785247" y="168864"/>
        <a:ext cx="787446" cy="681233"/>
      </dsp:txXfrm>
    </dsp:sp>
    <dsp:sp modelId="{3829EF0A-647A-46B8-9C28-F1E2923033B9}">
      <dsp:nvSpPr>
        <dsp:cNvPr id="0" name=""/>
        <dsp:cNvSpPr/>
      </dsp:nvSpPr>
      <dsp:spPr>
        <a:xfrm>
          <a:off x="2990546" y="1409440"/>
          <a:ext cx="542276" cy="467243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D75CC4-3A61-4E30-8D7C-7AE61A138492}">
      <dsp:nvSpPr>
        <dsp:cNvPr id="0" name=""/>
        <dsp:cNvSpPr/>
      </dsp:nvSpPr>
      <dsp:spPr>
        <a:xfrm>
          <a:off x="2670262" y="626729"/>
          <a:ext cx="1177830" cy="1018961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audiologist</a:t>
          </a:r>
        </a:p>
      </dsp:txBody>
      <dsp:txXfrm>
        <a:off x="2865454" y="795593"/>
        <a:ext cx="787446" cy="681233"/>
      </dsp:txXfrm>
    </dsp:sp>
    <dsp:sp modelId="{69D1F06A-4A77-4430-8EAD-853842B8BC51}">
      <dsp:nvSpPr>
        <dsp:cNvPr id="0" name=""/>
        <dsp:cNvSpPr/>
      </dsp:nvSpPr>
      <dsp:spPr>
        <a:xfrm>
          <a:off x="2550907" y="2395452"/>
          <a:ext cx="542276" cy="467243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2F0945-A39B-4ADE-A428-70F971DD0F0A}">
      <dsp:nvSpPr>
        <dsp:cNvPr id="0" name=""/>
        <dsp:cNvSpPr/>
      </dsp:nvSpPr>
      <dsp:spPr>
        <a:xfrm>
          <a:off x="2670262" y="1858807"/>
          <a:ext cx="1177830" cy="1018961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Child Psychologist</a:t>
          </a:r>
        </a:p>
      </dsp:txBody>
      <dsp:txXfrm>
        <a:off x="2865454" y="2027671"/>
        <a:ext cx="787446" cy="681233"/>
      </dsp:txXfrm>
    </dsp:sp>
    <dsp:sp modelId="{77F336F5-5497-4034-908B-A243D5FA7C5F}">
      <dsp:nvSpPr>
        <dsp:cNvPr id="0" name=""/>
        <dsp:cNvSpPr/>
      </dsp:nvSpPr>
      <dsp:spPr>
        <a:xfrm>
          <a:off x="1460336" y="2497804"/>
          <a:ext cx="542276" cy="467243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A450F4-37B2-4137-9338-C9343FB5824F}">
      <dsp:nvSpPr>
        <dsp:cNvPr id="0" name=""/>
        <dsp:cNvSpPr/>
      </dsp:nvSpPr>
      <dsp:spPr>
        <a:xfrm>
          <a:off x="1590055" y="2486237"/>
          <a:ext cx="1177830" cy="1018961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Speech-Language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Therapist</a:t>
          </a:r>
        </a:p>
      </dsp:txBody>
      <dsp:txXfrm>
        <a:off x="1785247" y="2655101"/>
        <a:ext cx="787446" cy="681233"/>
      </dsp:txXfrm>
    </dsp:sp>
    <dsp:sp modelId="{6424D082-2E86-4406-B364-2C3CA288161D}">
      <dsp:nvSpPr>
        <dsp:cNvPr id="0" name=""/>
        <dsp:cNvSpPr/>
      </dsp:nvSpPr>
      <dsp:spPr>
        <a:xfrm>
          <a:off x="817093" y="1624659"/>
          <a:ext cx="542276" cy="467243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C002A9-5EAD-4FE7-BA02-1472ADE5951D}">
      <dsp:nvSpPr>
        <dsp:cNvPr id="0" name=""/>
        <dsp:cNvSpPr/>
      </dsp:nvSpPr>
      <dsp:spPr>
        <a:xfrm>
          <a:off x="504833" y="1859508"/>
          <a:ext cx="1177830" cy="1018961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Educators</a:t>
          </a:r>
        </a:p>
      </dsp:txBody>
      <dsp:txXfrm>
        <a:off x="700025" y="2028372"/>
        <a:ext cx="787446" cy="681233"/>
      </dsp:txXfrm>
    </dsp:sp>
    <dsp:sp modelId="{467CB7F7-0608-4311-B68E-F52DA32F005C}">
      <dsp:nvSpPr>
        <dsp:cNvPr id="0" name=""/>
        <dsp:cNvSpPr/>
      </dsp:nvSpPr>
      <dsp:spPr>
        <a:xfrm>
          <a:off x="504833" y="625327"/>
          <a:ext cx="1177830" cy="1018961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Listening and  Spoken Language Specialist</a:t>
          </a:r>
        </a:p>
      </dsp:txBody>
      <dsp:txXfrm>
        <a:off x="700025" y="794191"/>
        <a:ext cx="787446" cy="6812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156404C-89A6-4E8D-863C-CF5C11F08B9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1CB29E-44AF-43C3-B1E2-21E04935CFE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E2A46D-B011-4DFE-B619-333AF4737AD8}" type="datetimeFigureOut">
              <a:rPr lang="en-US" smtClean="0"/>
              <a:t>2/22/2020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ACAA85-5D5B-48F6-BA4A-7242F46AEF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990152-6379-4DFF-9079-B803E451A4C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1AB505-5904-47F3-A7C2-A3FFDD966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6625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B2ADFF-7C12-4756-9ACF-3772D05D7364}" type="datetimeFigureOut">
              <a:rPr lang="en-US" smtClean="0"/>
              <a:t>2/22/2020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845DD2-0C37-4805-8AC2-AEF6E4A4E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1475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Disability and Career days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845DD2-0C37-4805-8AC2-AEF6E4A4E14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4987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Video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845DD2-0C37-4805-8AC2-AEF6E4A4E14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022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058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741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846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0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 descr="Tauber_logo_drk_bkgd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03200" y="6400801"/>
            <a:ext cx="2072640" cy="2826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330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09600" y="3938590"/>
            <a:ext cx="10972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 descr="Tauber_logo_drk_bkgd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03200" y="6400801"/>
            <a:ext cx="2072640" cy="2826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40364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0" y="6193332"/>
            <a:ext cx="12192000" cy="307777"/>
          </a:xfrm>
          <a:prstGeom prst="rect">
            <a:avLst/>
          </a:prstGeom>
          <a:solidFill>
            <a:srgbClr val="00153E"/>
          </a:solidFill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" name="Picture 7" descr="Signature-Marketing-Whit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7953" y="6325833"/>
            <a:ext cx="4262967" cy="394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583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emf"/><Relationship Id="rId4" Type="http://schemas.openxmlformats.org/officeDocument/2006/relationships/image" Target="../media/image7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33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609600" y="1481137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urth</a:t>
            </a:r>
            <a:r>
              <a:rPr lang="en-US" dirty="0"/>
              <a:t>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8026402" y="6172200"/>
            <a:ext cx="3134783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 defTabSz="1219170">
              <a:buClr>
                <a:srgbClr val="000000"/>
              </a:buClr>
              <a:defRPr/>
            </a:pPr>
            <a:endParaRPr lang="en-US" kern="0" dirty="0">
              <a:solidFill>
                <a:srgbClr val="00142C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" name="Slide Number Placeholder 26"/>
          <p:cNvSpPr>
            <a:spLocks noGrp="1"/>
          </p:cNvSpPr>
          <p:nvPr>
            <p:ph type="sldNum" sz="quarter" idx="4"/>
          </p:nvPr>
        </p:nvSpPr>
        <p:spPr>
          <a:xfrm>
            <a:off x="5689600" y="6283326"/>
            <a:ext cx="692149" cy="365125"/>
          </a:xfrm>
          <a:prstGeom prst="rect">
            <a:avLst/>
          </a:prstGeom>
        </p:spPr>
        <p:txBody>
          <a:bodyPr/>
          <a:lstStyle>
            <a:lvl1pPr marL="0" marR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EDC0DAF2-2B9E-40CF-B637-A253DC4CEE2F}" type="slidenum">
              <a:rPr lang="en-US" kern="0" smtClean="0">
                <a:solidFill>
                  <a:srgbClr val="00142C"/>
                </a:solidFill>
                <a:latin typeface="Arial"/>
                <a:cs typeface="Arial"/>
                <a:sym typeface="Arial"/>
              </a:rPr>
              <a:pPr>
                <a:defRPr/>
              </a:pPr>
              <a:t>‹#›</a:t>
            </a:fld>
            <a:endParaRPr lang="en-US" kern="0" dirty="0">
              <a:solidFill>
                <a:srgbClr val="00142C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2377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 b="1" kern="1200">
          <a:solidFill>
            <a:schemeClr val="tx2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189"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377"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566"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754"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365116" indent="-255582" algn="l" rtl="0" eaLnBrk="1" fontAlgn="base" hangingPunct="1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698" indent="-228594" algn="l" rtl="0" eaLnBrk="1" fontAlgn="base" hangingPunct="1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17" indent="-228594" algn="l" rtl="0" eaLnBrk="1" fontAlgn="base" hangingPunct="1">
        <a:spcBef>
          <a:spcPts val="351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71" indent="-228594" algn="l" rtl="0" eaLnBrk="1" fontAlgn="base" hangingPunct="1">
        <a:spcBef>
          <a:spcPts val="351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indent="-228594" algn="l" rtl="0" eaLnBrk="1" fontAlgn="base" hangingPunct="1">
        <a:spcBef>
          <a:spcPts val="351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00160" indent="-228594" algn="l" rtl="0" eaLnBrk="1" latinLnBrk="0" hangingPunct="1">
        <a:spcBef>
          <a:spcPts val="351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754" indent="-228594" algn="l" rtl="0" eaLnBrk="1" latinLnBrk="0" hangingPunct="1">
        <a:spcBef>
          <a:spcPts val="351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349" indent="-228594" algn="l" rtl="0" eaLnBrk="1" latinLnBrk="0" hangingPunct="1">
        <a:spcBef>
          <a:spcPts val="351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5943" indent="-228594" algn="l" rtl="0" eaLnBrk="1" latinLnBrk="0" hangingPunct="1">
        <a:spcBef>
          <a:spcPts val="351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6" descr="color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12192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3" descr="CVCyellow-bar.pdf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0589"/>
            <a:ext cx="12192000" cy="10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4" descr="CVCyellow-bar.pdf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0"/>
            <a:ext cx="12192000" cy="10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 userDrawn="1"/>
        </p:nvSpPr>
        <p:spPr>
          <a:xfrm>
            <a:off x="0" y="6193332"/>
            <a:ext cx="12192000" cy="307777"/>
          </a:xfrm>
          <a:prstGeom prst="rect">
            <a:avLst/>
          </a:prstGeom>
          <a:solidFill>
            <a:srgbClr val="00153E"/>
          </a:solidFill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6" name="Picture 7" descr="Signature-Marketing-White.eps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7953" y="6325833"/>
            <a:ext cx="4262967" cy="394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2692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ctr" defTabSz="457189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189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ＭＳ Ｐゴシック" charset="-128"/>
          <a:cs typeface="ＭＳ Ｐゴシック" charset="-128"/>
        </a:defRPr>
      </a:lvl2pPr>
      <a:lvl3pPr algn="ctr" defTabSz="457189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ＭＳ Ｐゴシック" charset="-128"/>
          <a:cs typeface="ＭＳ Ｐゴシック" charset="-128"/>
        </a:defRPr>
      </a:lvl3pPr>
      <a:lvl4pPr algn="ctr" defTabSz="457189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ＭＳ Ｐゴシック" charset="-128"/>
          <a:cs typeface="ＭＳ Ｐゴシック" charset="-128"/>
        </a:defRPr>
      </a:lvl4pPr>
      <a:lvl5pPr algn="ctr" defTabSz="457189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ＭＳ Ｐゴシック" charset="-128"/>
          <a:cs typeface="ＭＳ Ｐゴシック" charset="-128"/>
        </a:defRPr>
      </a:lvl5pPr>
      <a:lvl6pPr marL="457189" algn="ctr" defTabSz="457189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377" algn="ctr" defTabSz="457189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566" algn="ctr" defTabSz="457189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754" algn="ctr" defTabSz="457189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891" indent="-342891" algn="l" defTabSz="457189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32" indent="-285744" algn="l" defTabSz="457189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2971" indent="-228594" algn="l" defTabSz="457189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160" indent="-228594" algn="l" defTabSz="457189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349" indent="-228594" algn="l" defTabSz="457189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1.phonakpro.com/content/dam/phonakpro/gc_hq/en/resources/counseling_tools/documents/child_hearing_assessment_childrens_auditory_performance_scale_chaps_2017.pdf" TargetMode="External"/><Relationship Id="rId2" Type="http://schemas.openxmlformats.org/officeDocument/2006/relationships/hyperlink" Target="https://successforkidswithhearingloss.com/wp-content/uploads/2017/09/SIFTER.pdf" TargetMode="Externa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phonakpro.com/content/dam/phonakpro/gc_hq/en/resources/counseling_tools/documents/child_hearing_assessment_functional_auditory_performance_indicators_fapi_2017.pdf" TargetMode="External"/><Relationship Id="rId4" Type="http://schemas.openxmlformats.org/officeDocument/2006/relationships/hyperlink" Target="https://successforkidswithhearingloss.com/wp-content/uploads/2011/08/FLE-2011_autocalculate_saveable21.pdf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diagramLayout" Target="../diagrams/layout1.xml"/><Relationship Id="rId7" Type="http://schemas.openxmlformats.org/officeDocument/2006/relationships/image" Target="../media/image10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ridge over a body of water&#10;&#10;Description automatically generated">
            <a:extLst>
              <a:ext uri="{FF2B5EF4-FFF2-40B4-BE49-F238E27FC236}">
                <a16:creationId xmlns:a16="http://schemas.microsoft.com/office/drawing/2014/main" id="{EEDB6418-7342-45D4-BB46-E408F056623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868" y="123567"/>
            <a:ext cx="9995780" cy="57876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043BC8-9411-498A-893F-8FF49AAC644C}"/>
              </a:ext>
            </a:extLst>
          </p:cNvPr>
          <p:cNvSpPr txBox="1"/>
          <p:nvPr/>
        </p:nvSpPr>
        <p:spPr>
          <a:xfrm>
            <a:off x="1637881" y="572756"/>
            <a:ext cx="28034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Sound</a:t>
            </a:r>
          </a:p>
          <a:p>
            <a:r>
              <a:rPr lang="en-US" sz="3600" b="1" dirty="0"/>
              <a:t>    Support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1D44F0-98B6-4779-AD92-DB192F4673BF}"/>
              </a:ext>
            </a:extLst>
          </p:cNvPr>
          <p:cNvSpPr txBox="1"/>
          <p:nvPr/>
        </p:nvSpPr>
        <p:spPr>
          <a:xfrm>
            <a:off x="6360606" y="602901"/>
            <a:ext cx="47534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Ellen Thomas, M.A.</a:t>
            </a:r>
          </a:p>
          <a:p>
            <a:r>
              <a:rPr lang="en-US" dirty="0"/>
              <a:t>Speech-Language Pathologist, CCC</a:t>
            </a:r>
          </a:p>
          <a:p>
            <a:r>
              <a:rPr lang="en-US" dirty="0"/>
              <a:t>LSLS Certified Auditory-Verbal Therapist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08C223-B67F-40C1-AD97-3AD16E7677A7}"/>
              </a:ext>
            </a:extLst>
          </p:cNvPr>
          <p:cNvSpPr txBox="1"/>
          <p:nvPr/>
        </p:nvSpPr>
        <p:spPr>
          <a:xfrm>
            <a:off x="1344048" y="1649974"/>
            <a:ext cx="30973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EHDI Convention</a:t>
            </a:r>
          </a:p>
          <a:p>
            <a:r>
              <a:rPr lang="en-US" dirty="0"/>
              <a:t>Kansas City - March 2020</a:t>
            </a:r>
          </a:p>
        </p:txBody>
      </p:sp>
    </p:spTree>
    <p:extLst>
      <p:ext uri="{BB962C8B-B14F-4D97-AF65-F5344CB8AC3E}">
        <p14:creationId xmlns:p14="http://schemas.microsoft.com/office/powerpoint/2010/main" val="39857668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064CED1-17BF-417C-AFBD-E258727B05BF}"/>
              </a:ext>
            </a:extLst>
          </p:cNvPr>
          <p:cNvSpPr txBox="1"/>
          <p:nvPr/>
        </p:nvSpPr>
        <p:spPr>
          <a:xfrm>
            <a:off x="782795" y="1455349"/>
            <a:ext cx="109728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dirty="0"/>
              <a:t>	Children’s Auditory Performance Scale (CHAPS)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	Functional Listening Evaluation (FLE)</a:t>
            </a:r>
          </a:p>
          <a:p>
            <a:r>
              <a:rPr lang="en-US" dirty="0"/>
              <a:t>	</a:t>
            </a:r>
          </a:p>
          <a:p>
            <a:endParaRPr lang="en-US" dirty="0"/>
          </a:p>
          <a:p>
            <a:r>
              <a:rPr lang="en-US" dirty="0"/>
              <a:t>	Functional Auditory Performance Indicators (FAPI)</a:t>
            </a:r>
          </a:p>
          <a:p>
            <a:r>
              <a:rPr lang="en-US" dirty="0"/>
              <a:t>	</a:t>
            </a:r>
          </a:p>
          <a:p>
            <a:endParaRPr lang="en-US" dirty="0"/>
          </a:p>
          <a:p>
            <a:r>
              <a:rPr lang="en-US" dirty="0"/>
              <a:t>	Screening Instrument for Targeting Educational Risk (SIFTER)</a:t>
            </a:r>
          </a:p>
          <a:p>
            <a:r>
              <a:rPr lang="en-US" dirty="0"/>
              <a:t>	</a:t>
            </a:r>
            <a:r>
              <a:rPr lang="en-US" sz="1200" dirty="0">
                <a:hlinkClick r:id="rId2"/>
              </a:rPr>
              <a:t>https://successforkidswithhearingloss.com/wp-content/uploads/2017/09/SIFTER.pdf</a:t>
            </a:r>
            <a:endParaRPr lang="en-US" sz="1200" dirty="0"/>
          </a:p>
          <a:p>
            <a:r>
              <a:rPr lang="en-US" dirty="0"/>
              <a:t>	</a:t>
            </a:r>
          </a:p>
          <a:p>
            <a:r>
              <a:rPr lang="en-US" dirty="0"/>
              <a:t>	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F887983-5979-47DA-BB41-55B15A64FC68}"/>
              </a:ext>
            </a:extLst>
          </p:cNvPr>
          <p:cNvSpPr txBox="1">
            <a:spLocks/>
          </p:cNvSpPr>
          <p:nvPr/>
        </p:nvSpPr>
        <p:spPr>
          <a:xfrm>
            <a:off x="1685541" y="1865122"/>
            <a:ext cx="6899659" cy="5557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hlinkClick r:id="rId3"/>
              </a:rPr>
              <a:t>https://www1.phonakpro.com/content/dam/phonakpro/gc_hq/en/resources/counseling_tools/documents/child_hearing_assessment_childrens_auditory_performance_scale_chaps_2017.pdf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0838F4-E466-4782-9BE3-4889465BBBDC}"/>
              </a:ext>
            </a:extLst>
          </p:cNvPr>
          <p:cNvSpPr txBox="1"/>
          <p:nvPr/>
        </p:nvSpPr>
        <p:spPr>
          <a:xfrm>
            <a:off x="1685541" y="2873574"/>
            <a:ext cx="58547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hlinkClick r:id="rId4"/>
              </a:rPr>
              <a:t>https://successforkidswithhearingloss.com/wp-content/uploads/2011/08/FLE-2011_autocalculate_saveable21.pdf</a:t>
            </a:r>
            <a:endParaRPr lang="en-US" sz="11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555261-4C07-40E4-B157-C5C1532AD5EA}"/>
              </a:ext>
            </a:extLst>
          </p:cNvPr>
          <p:cNvSpPr txBox="1"/>
          <p:nvPr/>
        </p:nvSpPr>
        <p:spPr>
          <a:xfrm>
            <a:off x="1685541" y="3757165"/>
            <a:ext cx="749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hlinkClick r:id="rId5"/>
              </a:rPr>
              <a:t>https://www.phonakpro.com/content/dam/phonakpro/gc_hq/en/resources/counseling_tools/documents/child_hearing_assessment_functional_auditory_performance_indicators_fapi_2017.pdf</a:t>
            </a:r>
            <a:endParaRPr lang="en-US" sz="1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9EA1BA-CEA4-498D-815B-B6CADAE55512}"/>
              </a:ext>
            </a:extLst>
          </p:cNvPr>
          <p:cNvSpPr txBox="1"/>
          <p:nvPr/>
        </p:nvSpPr>
        <p:spPr>
          <a:xfrm>
            <a:off x="1485900" y="542577"/>
            <a:ext cx="952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Tools for Classroom Assessment</a:t>
            </a:r>
          </a:p>
        </p:txBody>
      </p:sp>
    </p:spTree>
    <p:extLst>
      <p:ext uri="{BB962C8B-B14F-4D97-AF65-F5344CB8AC3E}">
        <p14:creationId xmlns:p14="http://schemas.microsoft.com/office/powerpoint/2010/main" val="31651648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bird&#10;&#10;Description automatically generated">
            <a:extLst>
              <a:ext uri="{FF2B5EF4-FFF2-40B4-BE49-F238E27FC236}">
                <a16:creationId xmlns:a16="http://schemas.microsoft.com/office/drawing/2014/main" id="{CAAF65B5-9E3B-4383-BE34-C3D69C8BCE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1" r="9044" b="1"/>
          <a:stretch/>
        </p:blipFill>
        <p:spPr>
          <a:xfrm>
            <a:off x="231820" y="130388"/>
            <a:ext cx="11960180" cy="6727602"/>
          </a:xfrm>
          <a:prstGeom prst="rect">
            <a:avLst/>
          </a:prstGeom>
          <a:noFill/>
          <a:ln w="2286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Flowchart: Connector 2">
            <a:extLst>
              <a:ext uri="{FF2B5EF4-FFF2-40B4-BE49-F238E27FC236}">
                <a16:creationId xmlns:a16="http://schemas.microsoft.com/office/drawing/2014/main" id="{9B07730D-B829-44ED-B2FC-C8EBB1C08725}"/>
              </a:ext>
            </a:extLst>
          </p:cNvPr>
          <p:cNvSpPr/>
          <p:nvPr/>
        </p:nvSpPr>
        <p:spPr>
          <a:xfrm>
            <a:off x="7531590" y="1142055"/>
            <a:ext cx="3969239" cy="4001436"/>
          </a:xfrm>
          <a:prstGeom prst="flowChartConnector">
            <a:avLst/>
          </a:prstGeom>
          <a:solidFill>
            <a:schemeClr val="tx1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err="1">
              <a:ln>
                <a:noFill/>
              </a:ln>
              <a:solidFill>
                <a:srgbClr val="00142C"/>
              </a:solidFill>
              <a:effectLst/>
              <a:highlight>
                <a:srgbClr val="FFFF00"/>
              </a:highlight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6EF11C-C1A6-4AFD-A619-C62410900AA6}"/>
              </a:ext>
            </a:extLst>
          </p:cNvPr>
          <p:cNvSpPr txBox="1"/>
          <p:nvPr/>
        </p:nvSpPr>
        <p:spPr>
          <a:xfrm>
            <a:off x="7990062" y="1652896"/>
            <a:ext cx="30522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Raise awareness of the problems background noise creates for all students.</a:t>
            </a:r>
          </a:p>
          <a:p>
            <a:pPr algn="ctr"/>
            <a:r>
              <a:rPr lang="en-US" sz="2800" dirty="0">
                <a:latin typeface="Arial Black" panose="020B0A04020102020204" pitchFamily="34" charset="0"/>
              </a:rPr>
              <a:t>Noise effects all students.</a:t>
            </a:r>
          </a:p>
        </p:txBody>
      </p:sp>
    </p:spTree>
    <p:extLst>
      <p:ext uri="{BB962C8B-B14F-4D97-AF65-F5344CB8AC3E}">
        <p14:creationId xmlns:p14="http://schemas.microsoft.com/office/powerpoint/2010/main" val="1791562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text&#10;&#10;Description automatically generated">
            <a:extLst>
              <a:ext uri="{FF2B5EF4-FFF2-40B4-BE49-F238E27FC236}">
                <a16:creationId xmlns:a16="http://schemas.microsoft.com/office/drawing/2014/main" id="{9118ED06-7950-4CE0-9935-9F163B4C39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91" b="9218"/>
          <a:stretch/>
        </p:blipFill>
        <p:spPr>
          <a:xfrm>
            <a:off x="244719" y="194802"/>
            <a:ext cx="8663154" cy="4873025"/>
          </a:xfrm>
          <a:prstGeom prst="rect">
            <a:avLst/>
          </a:prstGeom>
          <a:noFill/>
          <a:ln w="2286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Flowchart: Connector 2">
            <a:extLst>
              <a:ext uri="{FF2B5EF4-FFF2-40B4-BE49-F238E27FC236}">
                <a16:creationId xmlns:a16="http://schemas.microsoft.com/office/drawing/2014/main" id="{24CC7395-09E5-47AF-BEFF-50BAF0C7F300}"/>
              </a:ext>
            </a:extLst>
          </p:cNvPr>
          <p:cNvSpPr/>
          <p:nvPr/>
        </p:nvSpPr>
        <p:spPr>
          <a:xfrm>
            <a:off x="8448541" y="2970855"/>
            <a:ext cx="3588892" cy="3429945"/>
          </a:xfrm>
          <a:prstGeom prst="flowChartConnector">
            <a:avLst/>
          </a:prstGeom>
          <a:solidFill>
            <a:schemeClr val="tx1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142C"/>
                </a:solidFill>
                <a:effectLst/>
                <a:uLnTx/>
                <a:uFillTx/>
                <a:latin typeface="Arial Black" panose="020B0A04020102020204" pitchFamily="34" charset="0"/>
              </a:rPr>
              <a:t>Raise awareness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142C"/>
                </a:solidFill>
                <a:effectLst/>
                <a:uLnTx/>
                <a:uFillTx/>
                <a:latin typeface="Arial Black" panose="020B0A04020102020204" pitchFamily="34" charset="0"/>
              </a:rPr>
              <a:t> that classrooms are noisy places.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142C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8119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477C70-7515-43D9-AEEE-809BFC6FDB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5" r="2700" b="1"/>
          <a:stretch/>
        </p:blipFill>
        <p:spPr>
          <a:xfrm>
            <a:off x="206082" y="244708"/>
            <a:ext cx="8402729" cy="4726536"/>
          </a:xfrm>
          <a:prstGeom prst="rect">
            <a:avLst/>
          </a:prstGeom>
          <a:noFill/>
        </p:spPr>
      </p:pic>
      <p:sp>
        <p:nvSpPr>
          <p:cNvPr id="5" name="Flowchart: Connector 4">
            <a:extLst>
              <a:ext uri="{FF2B5EF4-FFF2-40B4-BE49-F238E27FC236}">
                <a16:creationId xmlns:a16="http://schemas.microsoft.com/office/drawing/2014/main" id="{36A09DFC-D8AD-4100-BDBF-376C54B8550D}"/>
              </a:ext>
            </a:extLst>
          </p:cNvPr>
          <p:cNvSpPr/>
          <p:nvPr/>
        </p:nvSpPr>
        <p:spPr>
          <a:xfrm>
            <a:off x="8448540" y="2820472"/>
            <a:ext cx="3421487" cy="3470847"/>
          </a:xfrm>
          <a:prstGeom prst="flowChartConnector">
            <a:avLst/>
          </a:prstGeom>
          <a:solidFill>
            <a:schemeClr val="tx1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 Black" panose="020B0A04020102020204" pitchFamily="34" charset="0"/>
              </a:rPr>
              <a:t>Knowing where to go for reputable online information</a:t>
            </a:r>
          </a:p>
        </p:txBody>
      </p:sp>
    </p:spTree>
    <p:extLst>
      <p:ext uri="{BB962C8B-B14F-4D97-AF65-F5344CB8AC3E}">
        <p14:creationId xmlns:p14="http://schemas.microsoft.com/office/powerpoint/2010/main" val="490636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7C2029-5542-4F65-837E-79AD26AE7A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42" b="14572"/>
          <a:stretch/>
        </p:blipFill>
        <p:spPr>
          <a:xfrm>
            <a:off x="321973" y="177692"/>
            <a:ext cx="8856921" cy="4982019"/>
          </a:xfrm>
          <a:prstGeom prst="rect">
            <a:avLst/>
          </a:prstGeom>
          <a:noFill/>
        </p:spPr>
      </p:pic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5BE0033F-FC2D-4DB6-A138-90C1666E3DB3}"/>
              </a:ext>
            </a:extLst>
          </p:cNvPr>
          <p:cNvSpPr/>
          <p:nvPr/>
        </p:nvSpPr>
        <p:spPr>
          <a:xfrm>
            <a:off x="8448540" y="2820472"/>
            <a:ext cx="3421487" cy="3470847"/>
          </a:xfrm>
          <a:prstGeom prst="flowChartConnector">
            <a:avLst/>
          </a:prstGeom>
          <a:solidFill>
            <a:schemeClr val="tx1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Arial Black" panose="020B0A04020102020204" pitchFamily="34" charset="0"/>
              </a:rPr>
              <a:t>DownloadingApps</a:t>
            </a:r>
            <a:r>
              <a:rPr lang="en-US" sz="2400" dirty="0">
                <a:solidFill>
                  <a:schemeClr val="tx1"/>
                </a:solidFill>
                <a:latin typeface="Arial Black" panose="020B0A04020102020204" pitchFamily="34" charset="0"/>
              </a:rPr>
              <a:t>  available to guide adults</a:t>
            </a:r>
          </a:p>
          <a:p>
            <a:pPr algn="ctr"/>
            <a:endParaRPr lang="en-US" sz="24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4474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9A867F-95C3-4BB4-84A4-A23E6027F7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793"/>
          <a:stretch/>
        </p:blipFill>
        <p:spPr>
          <a:xfrm>
            <a:off x="463639" y="273496"/>
            <a:ext cx="8717886" cy="4903811"/>
          </a:xfrm>
          <a:prstGeom prst="rect">
            <a:avLst/>
          </a:prstGeom>
          <a:noFill/>
          <a:ln w="2286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Flowchart: Connector 2">
            <a:extLst>
              <a:ext uri="{FF2B5EF4-FFF2-40B4-BE49-F238E27FC236}">
                <a16:creationId xmlns:a16="http://schemas.microsoft.com/office/drawing/2014/main" id="{37383348-37D7-4E51-8C20-F1A87F1C969D}"/>
              </a:ext>
            </a:extLst>
          </p:cNvPr>
          <p:cNvSpPr/>
          <p:nvPr/>
        </p:nvSpPr>
        <p:spPr>
          <a:xfrm>
            <a:off x="8525815" y="3113657"/>
            <a:ext cx="3421487" cy="3470847"/>
          </a:xfrm>
          <a:prstGeom prst="flowChartConnector">
            <a:avLst/>
          </a:prstGeom>
          <a:solidFill>
            <a:schemeClr val="tx1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 Black" panose="020B0A04020102020204" pitchFamily="34" charset="0"/>
              </a:rPr>
              <a:t>Share Resources especially for educators</a:t>
            </a:r>
          </a:p>
          <a:p>
            <a:pPr algn="ctr"/>
            <a:endParaRPr lang="en-US" sz="24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609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C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D96D0D7-E598-4719-A222-308AFFEE9D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99" t="116" r="10001"/>
          <a:stretch/>
        </p:blipFill>
        <p:spPr>
          <a:xfrm>
            <a:off x="5679583" y="202903"/>
            <a:ext cx="5181600" cy="3355398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3A7F37-400D-41E8-AA3C-3476C15A45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067" y="2072216"/>
            <a:ext cx="4136495" cy="315468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93E5F0F-949B-4653-B203-66480BC56E4B}"/>
              </a:ext>
            </a:extLst>
          </p:cNvPr>
          <p:cNvSpPr/>
          <p:nvPr/>
        </p:nvSpPr>
        <p:spPr>
          <a:xfrm>
            <a:off x="3322749" y="2305605"/>
            <a:ext cx="631065" cy="875477"/>
          </a:xfrm>
          <a:prstGeom prst="rect">
            <a:avLst/>
          </a:prstGeom>
          <a:solidFill>
            <a:srgbClr val="241E2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2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A9F528A-CC81-44D4-9CC5-0A481CECA1AD}"/>
              </a:ext>
            </a:extLst>
          </p:cNvPr>
          <p:cNvGrpSpPr/>
          <p:nvPr/>
        </p:nvGrpSpPr>
        <p:grpSpPr>
          <a:xfrm>
            <a:off x="3718996" y="2305605"/>
            <a:ext cx="550461" cy="576390"/>
            <a:chOff x="4678362" y="589269"/>
            <a:chExt cx="914400" cy="914400"/>
          </a:xfrm>
        </p:grpSpPr>
        <p:pic>
          <p:nvPicPr>
            <p:cNvPr id="3" name="Graphic 2" descr="Deaf">
              <a:extLst>
                <a:ext uri="{FF2B5EF4-FFF2-40B4-BE49-F238E27FC236}">
                  <a16:creationId xmlns:a16="http://schemas.microsoft.com/office/drawing/2014/main" id="{D8ABFD7F-A1D4-4D14-8C40-E45598D818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678362" y="589269"/>
              <a:ext cx="914400" cy="914400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CFA2F88-5497-4EE0-86DC-A60B708E839E}"/>
                </a:ext>
              </a:extLst>
            </p:cNvPr>
            <p:cNvSpPr/>
            <p:nvPr/>
          </p:nvSpPr>
          <p:spPr>
            <a:xfrm>
              <a:off x="4678362" y="966726"/>
              <a:ext cx="347329" cy="531626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1C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err="1">
                <a:solidFill>
                  <a:schemeClr val="tx2"/>
                </a:solidFill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FA9ABA0-01B0-4D27-9AD0-7C648EC6F7C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08734" y="732810"/>
              <a:ext cx="531628" cy="531626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Graphic 13" descr="Music notes">
            <a:extLst>
              <a:ext uri="{FF2B5EF4-FFF2-40B4-BE49-F238E27FC236}">
                <a16:creationId xmlns:a16="http://schemas.microsoft.com/office/drawing/2014/main" id="{A7664096-8546-49AC-B5AF-D44EA76BED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67519" y="2350652"/>
            <a:ext cx="486295" cy="48629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CA0A013-1246-43FD-A1A3-D6EB743377A2}"/>
              </a:ext>
            </a:extLst>
          </p:cNvPr>
          <p:cNvSpPr/>
          <p:nvPr/>
        </p:nvSpPr>
        <p:spPr>
          <a:xfrm>
            <a:off x="4177714" y="2305605"/>
            <a:ext cx="45719" cy="9048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2"/>
              </a:solidFill>
            </a:endParaRPr>
          </a:p>
        </p:txBody>
      </p:sp>
      <p:sp>
        <p:nvSpPr>
          <p:cNvPr id="19" name="Flowchart: Connector 18">
            <a:extLst>
              <a:ext uri="{FF2B5EF4-FFF2-40B4-BE49-F238E27FC236}">
                <a16:creationId xmlns:a16="http://schemas.microsoft.com/office/drawing/2014/main" id="{E171A85C-5F2C-434F-8832-921AF7638227}"/>
              </a:ext>
            </a:extLst>
          </p:cNvPr>
          <p:cNvSpPr/>
          <p:nvPr/>
        </p:nvSpPr>
        <p:spPr>
          <a:xfrm>
            <a:off x="8448541" y="2970855"/>
            <a:ext cx="3588892" cy="3429945"/>
          </a:xfrm>
          <a:prstGeom prst="flowChartConnector">
            <a:avLst/>
          </a:prstGeom>
          <a:solidFill>
            <a:schemeClr val="tx1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142C"/>
                </a:solidFill>
                <a:effectLst/>
                <a:uLnTx/>
                <a:uFillTx/>
                <a:latin typeface="Arial Black" panose="020B0A04020102020204" pitchFamily="34" charset="0"/>
              </a:rPr>
              <a:t>Classroom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142C"/>
                </a:solidFill>
                <a:effectLst/>
                <a:uLnTx/>
                <a:uFillTx/>
                <a:latin typeface="Arial Black" panose="020B0A040201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142C"/>
                </a:solidFill>
                <a:effectLst/>
                <a:uLnTx/>
                <a:uFillTx/>
                <a:latin typeface="Arial Black" panose="020B0A04020102020204" pitchFamily="34" charset="0"/>
              </a:rPr>
              <a:t>presenta-tions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142C"/>
                </a:solidFill>
                <a:effectLst/>
                <a:uLnTx/>
                <a:uFillTx/>
                <a:latin typeface="Arial Black" panose="020B0A04020102020204" pitchFamily="34" charset="0"/>
              </a:rPr>
              <a:t> for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142C"/>
                </a:solidFill>
                <a:effectLst/>
                <a:uLnTx/>
                <a:uFillTx/>
                <a:latin typeface="Arial Black" panose="020B0A04020102020204" pitchFamily="34" charset="0"/>
              </a:rPr>
              <a:t> students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142C"/>
                </a:solidFill>
                <a:effectLst/>
                <a:uLnTx/>
                <a:uFillTx/>
                <a:latin typeface="Arial Black" panose="020B0A04020102020204" pitchFamily="34" charset="0"/>
              </a:rPr>
              <a:t> about hearing.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142C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257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6439C3-A880-41D8-B15C-DB23DF3F5A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394" r="-1" b="18433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3" name="Flowchart: Connector 2">
            <a:extLst>
              <a:ext uri="{FF2B5EF4-FFF2-40B4-BE49-F238E27FC236}">
                <a16:creationId xmlns:a16="http://schemas.microsoft.com/office/drawing/2014/main" id="{7392AD5B-CBB3-40FF-9FAA-538D9C6E597C}"/>
              </a:ext>
            </a:extLst>
          </p:cNvPr>
          <p:cNvSpPr/>
          <p:nvPr/>
        </p:nvSpPr>
        <p:spPr>
          <a:xfrm>
            <a:off x="206062" y="2279561"/>
            <a:ext cx="3296992" cy="3284112"/>
          </a:xfrm>
          <a:prstGeom prst="flowChartConnector">
            <a:avLst/>
          </a:prstGeom>
          <a:solidFill>
            <a:schemeClr val="tx1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142C"/>
                </a:solidFill>
                <a:latin typeface="Arial Black" panose="020B0A04020102020204" pitchFamily="34" charset="0"/>
              </a:rPr>
              <a:t>Career Fairs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142C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4861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8300678-120C-4278-92EC-2F5259A1CA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293" b="13342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3" name="Flowchart: Connector 2">
            <a:extLst>
              <a:ext uri="{FF2B5EF4-FFF2-40B4-BE49-F238E27FC236}">
                <a16:creationId xmlns:a16="http://schemas.microsoft.com/office/drawing/2014/main" id="{6A185583-D656-49AB-8D4D-17541E6E6B67}"/>
              </a:ext>
            </a:extLst>
          </p:cNvPr>
          <p:cNvSpPr/>
          <p:nvPr/>
        </p:nvSpPr>
        <p:spPr>
          <a:xfrm>
            <a:off x="8757633" y="3573878"/>
            <a:ext cx="3296992" cy="3284112"/>
          </a:xfrm>
          <a:prstGeom prst="flowChartConnector">
            <a:avLst/>
          </a:prstGeom>
          <a:solidFill>
            <a:schemeClr val="tx1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>
                <a:solidFill>
                  <a:srgbClr val="00142C"/>
                </a:solidFill>
                <a:latin typeface="Arial Black" panose="020B0A04020102020204" pitchFamily="34" charset="0"/>
              </a:rPr>
              <a:t>Podcasts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142C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7743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52320DC-6497-44EE-B3EF-3556ED0E8A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1575" y="549275"/>
            <a:ext cx="9848850" cy="497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152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D26ADAA-0884-46C5-9C9D-926FC8177B8A}"/>
              </a:ext>
            </a:extLst>
          </p:cNvPr>
          <p:cNvSpPr/>
          <p:nvPr/>
        </p:nvSpPr>
        <p:spPr>
          <a:xfrm>
            <a:off x="522516" y="990600"/>
            <a:ext cx="11254154" cy="4706815"/>
          </a:xfrm>
          <a:prstGeom prst="rect">
            <a:avLst/>
          </a:prstGeom>
          <a:solidFill>
            <a:srgbClr val="9C8028"/>
          </a:solidFill>
          <a:ln>
            <a:solidFill>
              <a:srgbClr val="001C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2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4AED5AB-F1DF-41DE-9B1F-2F346BF846A4}"/>
              </a:ext>
            </a:extLst>
          </p:cNvPr>
          <p:cNvSpPr/>
          <p:nvPr/>
        </p:nvSpPr>
        <p:spPr>
          <a:xfrm>
            <a:off x="701395" y="1160585"/>
            <a:ext cx="4521758" cy="2130250"/>
          </a:xfrm>
          <a:prstGeom prst="rect">
            <a:avLst/>
          </a:prstGeom>
          <a:solidFill>
            <a:srgbClr val="E8A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Services are received from both the </a:t>
            </a:r>
            <a:r>
              <a:rPr lang="en-US" dirty="0">
                <a:solidFill>
                  <a:schemeClr val="tx2"/>
                </a:solidFill>
                <a:latin typeface="Arial Black" panose="020B0A04020102020204" pitchFamily="34" charset="0"/>
              </a:rPr>
              <a:t>medical</a:t>
            </a:r>
            <a:r>
              <a:rPr lang="en-US" dirty="0">
                <a:solidFill>
                  <a:schemeClr val="tx2"/>
                </a:solidFill>
              </a:rPr>
              <a:t> and </a:t>
            </a:r>
            <a:r>
              <a:rPr lang="en-US" dirty="0">
                <a:solidFill>
                  <a:schemeClr val="tx2"/>
                </a:solidFill>
                <a:latin typeface="Arial Black" panose="020B0A04020102020204" pitchFamily="34" charset="0"/>
              </a:rPr>
              <a:t>educational</a:t>
            </a:r>
            <a:r>
              <a:rPr lang="en-US" dirty="0">
                <a:solidFill>
                  <a:schemeClr val="tx2"/>
                </a:solidFill>
              </a:rPr>
              <a:t> professionals. Technology changes quickly.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F27F61-95C7-4BA0-A38A-78C8CDBC17C6}"/>
              </a:ext>
            </a:extLst>
          </p:cNvPr>
          <p:cNvSpPr/>
          <p:nvPr/>
        </p:nvSpPr>
        <p:spPr>
          <a:xfrm>
            <a:off x="6968847" y="1160585"/>
            <a:ext cx="4521758" cy="2130250"/>
          </a:xfrm>
          <a:prstGeom prst="rect">
            <a:avLst/>
          </a:prstGeom>
          <a:solidFill>
            <a:srgbClr val="E8A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Few </a:t>
            </a:r>
            <a:r>
              <a:rPr lang="en-US" dirty="0">
                <a:solidFill>
                  <a:schemeClr val="tx2"/>
                </a:solidFill>
                <a:latin typeface="Arial Black" panose="020B0A04020102020204" pitchFamily="34" charset="0"/>
              </a:rPr>
              <a:t>families</a:t>
            </a:r>
            <a:r>
              <a:rPr lang="en-US" dirty="0">
                <a:solidFill>
                  <a:schemeClr val="tx2"/>
                </a:solidFill>
              </a:rPr>
              <a:t> have experience navigating either system and are quickly exposed to an abundance of new information.</a:t>
            </a: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BA928FE7-2B9F-4144-BD6E-37C107DF3857}"/>
              </a:ext>
            </a:extLst>
          </p:cNvPr>
          <p:cNvGraphicFramePr/>
          <p:nvPr/>
        </p:nvGraphicFramePr>
        <p:xfrm>
          <a:off x="3919537" y="2096966"/>
          <a:ext cx="4352926" cy="35051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2" name="Graphic 11" descr="Add">
            <a:extLst>
              <a:ext uri="{FF2B5EF4-FFF2-40B4-BE49-F238E27FC236}">
                <a16:creationId xmlns:a16="http://schemas.microsoft.com/office/drawing/2014/main" id="{9D5D32EC-2752-49ED-B6FC-BB45450BD2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353050" y="2692120"/>
            <a:ext cx="335156" cy="335156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5435ECE-3EE6-4900-A639-D0F994C4F16F}"/>
              </a:ext>
            </a:extLst>
          </p:cNvPr>
          <p:cNvSpPr txBox="1"/>
          <p:nvPr/>
        </p:nvSpPr>
        <p:spPr>
          <a:xfrm>
            <a:off x="1362075" y="197722"/>
            <a:ext cx="9229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1931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We Know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42FA2C1-43FF-4C3F-9A55-95B78E47D2B1}"/>
              </a:ext>
            </a:extLst>
          </p:cNvPr>
          <p:cNvSpPr/>
          <p:nvPr/>
        </p:nvSpPr>
        <p:spPr>
          <a:xfrm>
            <a:off x="701395" y="3471915"/>
            <a:ext cx="3647321" cy="2130250"/>
          </a:xfrm>
          <a:prstGeom prst="rect">
            <a:avLst/>
          </a:prstGeom>
          <a:solidFill>
            <a:srgbClr val="E8A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The flow of information between </a:t>
            </a:r>
            <a:r>
              <a:rPr lang="en-US" dirty="0">
                <a:solidFill>
                  <a:schemeClr val="tx2"/>
                </a:solidFill>
                <a:latin typeface="Arial Black" panose="020B0A04020102020204" pitchFamily="34" charset="0"/>
              </a:rPr>
              <a:t>medical</a:t>
            </a:r>
            <a:r>
              <a:rPr lang="en-US" dirty="0">
                <a:solidFill>
                  <a:schemeClr val="tx2"/>
                </a:solidFill>
              </a:rPr>
              <a:t> and </a:t>
            </a:r>
            <a:r>
              <a:rPr lang="en-US" dirty="0">
                <a:solidFill>
                  <a:schemeClr val="tx2"/>
                </a:solidFill>
                <a:latin typeface="Arial Black" panose="020B0A04020102020204" pitchFamily="34" charset="0"/>
              </a:rPr>
              <a:t>educational</a:t>
            </a:r>
            <a:r>
              <a:rPr lang="en-US" dirty="0">
                <a:solidFill>
                  <a:schemeClr val="tx2"/>
                </a:solidFill>
              </a:rPr>
              <a:t> realms is often limited by regulations (HIPPA/ FERPA), time, ...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A0BFF8C-497E-427E-8DF9-2C3E1A53C3E4}"/>
              </a:ext>
            </a:extLst>
          </p:cNvPr>
          <p:cNvSpPr/>
          <p:nvPr/>
        </p:nvSpPr>
        <p:spPr>
          <a:xfrm>
            <a:off x="7843285" y="3471915"/>
            <a:ext cx="3647320" cy="2130250"/>
          </a:xfrm>
          <a:prstGeom prst="rect">
            <a:avLst/>
          </a:prstGeom>
          <a:solidFill>
            <a:srgbClr val="E8A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/>
                </a:solidFill>
                <a:latin typeface="Arial Black" panose="020B0A04020102020204" pitchFamily="34" charset="0"/>
              </a:rPr>
              <a:t>Families</a:t>
            </a:r>
            <a:r>
              <a:rPr lang="en-US" dirty="0">
                <a:solidFill>
                  <a:schemeClr val="tx2"/>
                </a:solidFill>
              </a:rPr>
              <a:t> need emotional support and benefit from sharing experiences with other families.</a:t>
            </a:r>
          </a:p>
        </p:txBody>
      </p:sp>
    </p:spTree>
    <p:extLst>
      <p:ext uri="{BB962C8B-B14F-4D97-AF65-F5344CB8AC3E}">
        <p14:creationId xmlns:p14="http://schemas.microsoft.com/office/powerpoint/2010/main" val="42871638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ell phone&#10;&#10;Description automatically generated">
            <a:extLst>
              <a:ext uri="{FF2B5EF4-FFF2-40B4-BE49-F238E27FC236}">
                <a16:creationId xmlns:a16="http://schemas.microsoft.com/office/drawing/2014/main" id="{B9ACC174-A8DD-4C75-A53E-6402CE813C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81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350446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4DB46CE-58E5-42CA-9F01-DA642EC64C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6298" y="0"/>
            <a:ext cx="787940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5646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7A1367-B36B-4CAF-BB4E-F16216323A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163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518582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CA806A-4D42-422E-947D-F867ED2929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3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685366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erson, indoor, child, boy&#10;&#10;Description automatically generated">
            <a:extLst>
              <a:ext uri="{FF2B5EF4-FFF2-40B4-BE49-F238E27FC236}">
                <a16:creationId xmlns:a16="http://schemas.microsoft.com/office/drawing/2014/main" id="{AF60137A-2814-4374-B143-7C55BE6F75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2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589528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screen shot of a person&#10;&#10;Description automatically generated">
            <a:extLst>
              <a:ext uri="{FF2B5EF4-FFF2-40B4-BE49-F238E27FC236}">
                <a16:creationId xmlns:a16="http://schemas.microsoft.com/office/drawing/2014/main" id="{1B6CEE09-2C39-46E9-80A4-00E3ACA2DA5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44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462686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screenshot, sign, different&#10;&#10;Description automatically generated">
            <a:extLst>
              <a:ext uri="{FF2B5EF4-FFF2-40B4-BE49-F238E27FC236}">
                <a16:creationId xmlns:a16="http://schemas.microsoft.com/office/drawing/2014/main" id="{1928679E-C0D2-4FD2-A669-504102BF39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81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632045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E87ACC-9A04-4B4F-ACEF-0E074D65C4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" y="1000125"/>
            <a:ext cx="10269935" cy="47106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D83AE1C-736B-4B19-AE78-5CFC9845A07A}"/>
              </a:ext>
            </a:extLst>
          </p:cNvPr>
          <p:cNvSpPr txBox="1"/>
          <p:nvPr/>
        </p:nvSpPr>
        <p:spPr>
          <a:xfrm>
            <a:off x="1409700" y="194191"/>
            <a:ext cx="861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1931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Reaching to Corners of a Large State</a:t>
            </a:r>
          </a:p>
        </p:txBody>
      </p:sp>
    </p:spTree>
    <p:extLst>
      <p:ext uri="{BB962C8B-B14F-4D97-AF65-F5344CB8AC3E}">
        <p14:creationId xmlns:p14="http://schemas.microsoft.com/office/powerpoint/2010/main" val="6118919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936339E-DF85-40F1-9C95-D7C1FDD2E35F}"/>
              </a:ext>
            </a:extLst>
          </p:cNvPr>
          <p:cNvSpPr/>
          <p:nvPr/>
        </p:nvSpPr>
        <p:spPr>
          <a:xfrm>
            <a:off x="874207" y="139701"/>
            <a:ext cx="9535885" cy="5767754"/>
          </a:xfrm>
          <a:prstGeom prst="rect">
            <a:avLst/>
          </a:prstGeom>
          <a:solidFill>
            <a:srgbClr val="E8A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2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3FC3D4-0D55-43D4-8059-B1E436D84F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6907" y="414554"/>
            <a:ext cx="8190139" cy="5218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9669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936339E-DF85-40F1-9C95-D7C1FDD2E35F}"/>
              </a:ext>
            </a:extLst>
          </p:cNvPr>
          <p:cNvSpPr/>
          <p:nvPr/>
        </p:nvSpPr>
        <p:spPr>
          <a:xfrm>
            <a:off x="874207" y="165101"/>
            <a:ext cx="9535885" cy="5767754"/>
          </a:xfrm>
          <a:prstGeom prst="rect">
            <a:avLst/>
          </a:prstGeom>
          <a:solidFill>
            <a:srgbClr val="E8A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2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3056FD8-0211-40C9-9FBF-00B002BB6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675" y="401237"/>
            <a:ext cx="9278948" cy="5295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7445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E59659E3-4DE8-42C1-B43B-35E022C41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Bridging a Gap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39061781-711F-4912-95A0-1D83B33CC32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57DFA758-6573-4DFD-A957-E07FA1A63D0A}"/>
              </a:ext>
            </a:extLst>
          </p:cNvPr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pPr marL="109534" indent="0" algn="ctr">
              <a:buNone/>
            </a:pPr>
            <a:r>
              <a:rPr lang="en-US" dirty="0"/>
              <a:t>An outreach program established in 2004 via a Michigan Medicaid matching grant.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2F727B1D-712B-459D-8BE6-B52A5B31686A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6197600" y="3471863"/>
            <a:ext cx="5384800" cy="2187575"/>
          </a:xfrm>
        </p:spPr>
        <p:txBody>
          <a:bodyPr/>
          <a:lstStyle/>
          <a:p>
            <a:pPr algn="ctr"/>
            <a:r>
              <a:rPr lang="en-US" dirty="0"/>
              <a:t>50/50 cost-share program between the University of Michigan Department of Otolaryngology and Michigan Medicaid.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302BDD-F37D-49F2-B95B-7DCEFE2563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019798"/>
            <a:ext cx="12192000" cy="76200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AF3E2564-5A63-49BB-BCAE-563229BEA0EA}"/>
              </a:ext>
            </a:extLst>
          </p:cNvPr>
          <p:cNvGrpSpPr/>
          <p:nvPr/>
        </p:nvGrpSpPr>
        <p:grpSpPr>
          <a:xfrm>
            <a:off x="989226" y="1133475"/>
            <a:ext cx="4514647" cy="4525963"/>
            <a:chOff x="1105103" y="1739531"/>
            <a:chExt cx="4514647" cy="452596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4F9A6F6-2915-4BCE-9589-94C4A95620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05103" y="1739531"/>
              <a:ext cx="4514647" cy="4525963"/>
            </a:xfrm>
            <a:prstGeom prst="rect">
              <a:avLst/>
            </a:prstGeom>
            <a:noFill/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9E1EC20-16EA-47B8-8CDD-238BAD415708}"/>
                </a:ext>
              </a:extLst>
            </p:cNvPr>
            <p:cNvSpPr/>
            <p:nvPr/>
          </p:nvSpPr>
          <p:spPr>
            <a:xfrm>
              <a:off x="5208873" y="5635256"/>
              <a:ext cx="378978" cy="500061"/>
            </a:xfrm>
            <a:prstGeom prst="rect">
              <a:avLst/>
            </a:prstGeom>
            <a:solidFill>
              <a:srgbClr val="193144"/>
            </a:solidFill>
            <a:ln>
              <a:solidFill>
                <a:srgbClr val="19314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err="1">
                <a:solidFill>
                  <a:schemeClr val="tx2"/>
                </a:solidFill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62DF8AAA-C5D8-4E69-B099-F62D700C86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0649" y="1646239"/>
            <a:ext cx="266700" cy="35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789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sign, man&#10;&#10;Description automatically generated">
            <a:extLst>
              <a:ext uri="{FF2B5EF4-FFF2-40B4-BE49-F238E27FC236}">
                <a16:creationId xmlns:a16="http://schemas.microsoft.com/office/drawing/2014/main" id="{8E5AD693-B5B9-4B65-B241-96EF551471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81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529639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EF73D6-EB2C-4F6E-80E0-4048C0205B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02" b="2835"/>
          <a:stretch/>
        </p:blipFill>
        <p:spPr>
          <a:xfrm>
            <a:off x="-88900" y="-12690"/>
            <a:ext cx="1242060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034192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yellow, drawing&#10;&#10;Description automatically generated">
            <a:extLst>
              <a:ext uri="{FF2B5EF4-FFF2-40B4-BE49-F238E27FC236}">
                <a16:creationId xmlns:a16="http://schemas.microsoft.com/office/drawing/2014/main" id="{C08B77B1-CCFE-40A7-BB4D-D1F0C7E7E7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9" b="757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132A3BF7-E407-400E-992F-67306D73ABDC}"/>
              </a:ext>
            </a:extLst>
          </p:cNvPr>
          <p:cNvSpPr/>
          <p:nvPr/>
        </p:nvSpPr>
        <p:spPr>
          <a:xfrm>
            <a:off x="5264910" y="2610246"/>
            <a:ext cx="3969239" cy="4001436"/>
          </a:xfrm>
          <a:prstGeom prst="flowChartConnector">
            <a:avLst/>
          </a:prstGeom>
          <a:solidFill>
            <a:srgbClr val="9C802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2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706406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36B85774-CDBC-4CAA-9169-06385C0E0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 dirty="0"/>
              <a:t>Meeting a Need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68AA77-8623-4E87-B926-ACB935FA12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725" y="1201039"/>
            <a:ext cx="5384800" cy="4455921"/>
          </a:xfrm>
          <a:prstGeom prst="rect">
            <a:avLst/>
          </a:prstGeom>
          <a:noFill/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BA71C38A-6905-482F-A8A6-166A47E07107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3"/>
          <a:stretch>
            <a:fillRect/>
          </a:stretch>
        </p:blipFill>
        <p:spPr>
          <a:xfrm>
            <a:off x="6750842" y="1600200"/>
            <a:ext cx="3323565" cy="30670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233424-CD98-4F42-9162-4929FA1A62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89904"/>
            <a:ext cx="12192000" cy="768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9215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EBEE32-22A3-4F39-9F7A-8704D7401BC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61950" y="246063"/>
            <a:ext cx="10972800" cy="1143000"/>
          </a:xfrm>
        </p:spPr>
        <p:txBody>
          <a:bodyPr/>
          <a:lstStyle/>
          <a:p>
            <a:r>
              <a:rPr lang="en-US" dirty="0"/>
              <a:t>Mission Statement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982FB3-0CB7-4152-8013-FE4D366AC5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23092"/>
            <a:ext cx="12192000" cy="7680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A006160-C00C-4F72-9568-5EB6AAB001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7350" y="1700212"/>
            <a:ext cx="7962900" cy="2619375"/>
          </a:xfrm>
          <a:prstGeom prst="rect">
            <a:avLst/>
          </a:prstGeom>
          <a:solidFill>
            <a:srgbClr val="9C8028"/>
          </a:solidFill>
        </p:spPr>
      </p:pic>
    </p:spTree>
    <p:extLst>
      <p:ext uri="{BB962C8B-B14F-4D97-AF65-F5344CB8AC3E}">
        <p14:creationId xmlns:p14="http://schemas.microsoft.com/office/powerpoint/2010/main" val="4557630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A4162E7-5F6F-471E-B52D-FFBBA0E8D5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7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525538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64B1FA-7C1D-4EF3-A8DF-F33FA948BE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8050" y="225251"/>
            <a:ext cx="7835900" cy="565643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F6B3F27-3D5E-4F1A-B0BA-DFCD6E010112}"/>
              </a:ext>
            </a:extLst>
          </p:cNvPr>
          <p:cNvSpPr txBox="1"/>
          <p:nvPr/>
        </p:nvSpPr>
        <p:spPr>
          <a:xfrm>
            <a:off x="602623" y="314594"/>
            <a:ext cx="2540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Round-tables</a:t>
            </a:r>
          </a:p>
        </p:txBody>
      </p:sp>
    </p:spTree>
    <p:extLst>
      <p:ext uri="{BB962C8B-B14F-4D97-AF65-F5344CB8AC3E}">
        <p14:creationId xmlns:p14="http://schemas.microsoft.com/office/powerpoint/2010/main" val="10315719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C41D7F-D411-4397-9252-ABE8294209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300" y="69013"/>
            <a:ext cx="2603500" cy="64562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FDF159C-7462-437F-B8A1-FFC43CA202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7162" y="709612"/>
            <a:ext cx="2505075" cy="20097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234436-F890-40F9-9C9F-DEEF52F05614}"/>
              </a:ext>
            </a:extLst>
          </p:cNvPr>
          <p:cNvSpPr txBox="1"/>
          <p:nvPr/>
        </p:nvSpPr>
        <p:spPr>
          <a:xfrm>
            <a:off x="4152900" y="3098800"/>
            <a:ext cx="1587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Webinars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BA1DDC-E0F0-463E-8B5E-A3D8D7DF5D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44064">
            <a:off x="6629180" y="1634103"/>
            <a:ext cx="4965708" cy="3589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6264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66E226-FC2F-4DD5-A94A-677E3743B2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412" y="437049"/>
            <a:ext cx="6752502" cy="12058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142E61-1643-4842-91AD-AB50AF60C209}"/>
              </a:ext>
            </a:extLst>
          </p:cNvPr>
          <p:cNvSpPr txBox="1"/>
          <p:nvPr/>
        </p:nvSpPr>
        <p:spPr>
          <a:xfrm>
            <a:off x="719992" y="2025283"/>
            <a:ext cx="107520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Classroom Collaboration: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/>
              <a:t>	Helping teachers understand the hidden</a:t>
            </a:r>
          </a:p>
          <a:p>
            <a:r>
              <a:rPr lang="en-US" sz="2400" dirty="0"/>
              <a:t> 	challenges of hearing loss.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/>
              <a:t>	Teachers may need recommendations and/or support with 	remote microphone technology.</a:t>
            </a:r>
          </a:p>
          <a:p>
            <a:endParaRPr lang="en-US" sz="2400" dirty="0"/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B04E0B5D-6804-4336-84CC-DC1ADDAE473C}"/>
              </a:ext>
            </a:extLst>
          </p:cNvPr>
          <p:cNvSpPr/>
          <p:nvPr/>
        </p:nvSpPr>
        <p:spPr>
          <a:xfrm>
            <a:off x="9500438" y="148211"/>
            <a:ext cx="2100105" cy="1798655"/>
          </a:xfrm>
          <a:prstGeom prst="wedgeEllipseCallout">
            <a:avLst/>
          </a:prstGeom>
          <a:solidFill>
            <a:srgbClr val="E8A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He hears everything.</a:t>
            </a: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C8CA1FF3-FCC7-4FF0-9D7F-3D873B1F52F6}"/>
              </a:ext>
            </a:extLst>
          </p:cNvPr>
          <p:cNvSpPr/>
          <p:nvPr/>
        </p:nvSpPr>
        <p:spPr>
          <a:xfrm>
            <a:off x="7289800" y="858120"/>
            <a:ext cx="2426538" cy="1205804"/>
          </a:xfrm>
          <a:prstGeom prst="wedgeRoundRectCallout">
            <a:avLst/>
          </a:prstGeom>
          <a:solidFill>
            <a:srgbClr val="E8A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I talk loudly anyway, so we don’t need a remote mic.</a:t>
            </a:r>
          </a:p>
        </p:txBody>
      </p:sp>
      <p:pic>
        <p:nvPicPr>
          <p:cNvPr id="12" name="Graphic 11" descr="Classroom">
            <a:extLst>
              <a:ext uri="{FF2B5EF4-FFF2-40B4-BE49-F238E27FC236}">
                <a16:creationId xmlns:a16="http://schemas.microsoft.com/office/drawing/2014/main" id="{4281B16C-3F6D-4A22-9489-96B686542E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9992" y="4019316"/>
            <a:ext cx="1393441" cy="1393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04490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auber">
  <a:themeElements>
    <a:clrScheme name="Custom 1">
      <a:dk1>
        <a:srgbClr val="00142C"/>
      </a:dk1>
      <a:lt1>
        <a:sysClr val="window" lastClr="FFFFFF"/>
      </a:lt1>
      <a:dk2>
        <a:srgbClr val="00142C"/>
      </a:dk2>
      <a:lt2>
        <a:srgbClr val="D4D2D0"/>
      </a:lt2>
      <a:accent1>
        <a:srgbClr val="092363"/>
      </a:accent1>
      <a:accent2>
        <a:srgbClr val="F6DE55"/>
      </a:accent2>
      <a:accent3>
        <a:srgbClr val="B88C00"/>
      </a:accent3>
      <a:accent4>
        <a:srgbClr val="FF9933"/>
      </a:accent4>
      <a:accent5>
        <a:srgbClr val="9E9273"/>
      </a:accent5>
      <a:accent6>
        <a:srgbClr val="004274"/>
      </a:accent6>
      <a:hlink>
        <a:srgbClr val="00C8C3"/>
      </a:hlink>
      <a:folHlink>
        <a:srgbClr val="A116E0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>
    <a:spDef>
      <a:spPr>
        <a:solidFill>
          <a:srgbClr val="E8A900"/>
        </a:solidFill>
      </a:spPr>
      <a:bodyPr rtlCol="0" anchor="ctr"/>
      <a:lstStyle>
        <a:defPPr algn="ctr">
          <a:defRPr dirty="0" err="1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354</Words>
  <Application>Microsoft Office PowerPoint</Application>
  <PresentationFormat>Widescreen</PresentationFormat>
  <Paragraphs>66</Paragraphs>
  <Slides>32</Slides>
  <Notes>2</Notes>
  <HiddenSlides>1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3" baseType="lpstr">
      <vt:lpstr>Arial</vt:lpstr>
      <vt:lpstr>Arial Black</vt:lpstr>
      <vt:lpstr>Calibri</vt:lpstr>
      <vt:lpstr>Calibri Light</vt:lpstr>
      <vt:lpstr>Lucida Sans Unicode</vt:lpstr>
      <vt:lpstr>Verdana</vt:lpstr>
      <vt:lpstr>Wingdings</vt:lpstr>
      <vt:lpstr>Wingdings 2</vt:lpstr>
      <vt:lpstr>Wingdings 3</vt:lpstr>
      <vt:lpstr>Tauber</vt:lpstr>
      <vt:lpstr>Custom Design</vt:lpstr>
      <vt:lpstr>PowerPoint Presentation</vt:lpstr>
      <vt:lpstr>PowerPoint Presentation</vt:lpstr>
      <vt:lpstr>Bridging a Gap</vt:lpstr>
      <vt:lpstr>Meeting a Need</vt:lpstr>
      <vt:lpstr>Mission Statement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Ellen</dc:creator>
  <cp:lastModifiedBy>Ellen</cp:lastModifiedBy>
  <cp:revision>21</cp:revision>
  <dcterms:created xsi:type="dcterms:W3CDTF">2020-02-22T18:26:33Z</dcterms:created>
  <dcterms:modified xsi:type="dcterms:W3CDTF">2020-02-23T01:46:23Z</dcterms:modified>
</cp:coreProperties>
</file>