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autoCompressPictures="0">
  <p:sldMasterIdLst>
    <p:sldMasterId id="2147483692" r:id="rId1"/>
  </p:sldMasterIdLst>
  <p:notesMasterIdLst>
    <p:notesMasterId r:id="rId145"/>
  </p:notesMasterIdLst>
  <p:sldIdLst>
    <p:sldId id="256" r:id="rId2"/>
    <p:sldId id="266" r:id="rId3"/>
    <p:sldId id="269" r:id="rId4"/>
    <p:sldId id="267" r:id="rId5"/>
    <p:sldId id="259" r:id="rId6"/>
    <p:sldId id="263" r:id="rId7"/>
    <p:sldId id="264" r:id="rId8"/>
    <p:sldId id="272" r:id="rId9"/>
    <p:sldId id="270" r:id="rId10"/>
    <p:sldId id="289" r:id="rId11"/>
    <p:sldId id="409" r:id="rId12"/>
    <p:sldId id="273" r:id="rId13"/>
    <p:sldId id="274" r:id="rId14"/>
    <p:sldId id="407" r:id="rId15"/>
    <p:sldId id="408" r:id="rId16"/>
    <p:sldId id="271" r:id="rId17"/>
    <p:sldId id="275" r:id="rId18"/>
    <p:sldId id="276" r:id="rId19"/>
    <p:sldId id="277" r:id="rId20"/>
    <p:sldId id="278" r:id="rId21"/>
    <p:sldId id="279" r:id="rId22"/>
    <p:sldId id="280" r:id="rId23"/>
    <p:sldId id="281" r:id="rId24"/>
    <p:sldId id="282" r:id="rId25"/>
    <p:sldId id="462" r:id="rId26"/>
    <p:sldId id="463" r:id="rId27"/>
    <p:sldId id="464" r:id="rId28"/>
    <p:sldId id="414" r:id="rId29"/>
    <p:sldId id="419" r:id="rId30"/>
    <p:sldId id="465" r:id="rId31"/>
    <p:sldId id="283" r:id="rId32"/>
    <p:sldId id="466" r:id="rId33"/>
    <p:sldId id="284" r:id="rId34"/>
    <p:sldId id="285" r:id="rId35"/>
    <p:sldId id="286" r:id="rId36"/>
    <p:sldId id="287" r:id="rId37"/>
    <p:sldId id="288" r:id="rId38"/>
    <p:sldId id="467"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4" r:id="rId52"/>
    <p:sldId id="305" r:id="rId53"/>
    <p:sldId id="311" r:id="rId54"/>
    <p:sldId id="307" r:id="rId55"/>
    <p:sldId id="309" r:id="rId56"/>
    <p:sldId id="312" r:id="rId57"/>
    <p:sldId id="422" r:id="rId58"/>
    <p:sldId id="313" r:id="rId59"/>
    <p:sldId id="306" r:id="rId60"/>
    <p:sldId id="314" r:id="rId61"/>
    <p:sldId id="315" r:id="rId62"/>
    <p:sldId id="290" r:id="rId63"/>
    <p:sldId id="428" r:id="rId64"/>
    <p:sldId id="429" r:id="rId65"/>
    <p:sldId id="430" r:id="rId66"/>
    <p:sldId id="431" r:id="rId67"/>
    <p:sldId id="432" r:id="rId68"/>
    <p:sldId id="433" r:id="rId69"/>
    <p:sldId id="434" r:id="rId70"/>
    <p:sldId id="435" r:id="rId71"/>
    <p:sldId id="436" r:id="rId72"/>
    <p:sldId id="437" r:id="rId73"/>
    <p:sldId id="438" r:id="rId74"/>
    <p:sldId id="439" r:id="rId75"/>
    <p:sldId id="440" r:id="rId76"/>
    <p:sldId id="441" r:id="rId77"/>
    <p:sldId id="442" r:id="rId78"/>
    <p:sldId id="443" r:id="rId79"/>
    <p:sldId id="444" r:id="rId80"/>
    <p:sldId id="445" r:id="rId81"/>
    <p:sldId id="446" r:id="rId82"/>
    <p:sldId id="447" r:id="rId83"/>
    <p:sldId id="448" r:id="rId84"/>
    <p:sldId id="449" r:id="rId85"/>
    <p:sldId id="450" r:id="rId86"/>
    <p:sldId id="451" r:id="rId87"/>
    <p:sldId id="452" r:id="rId88"/>
    <p:sldId id="453" r:id="rId89"/>
    <p:sldId id="454" r:id="rId90"/>
    <p:sldId id="455" r:id="rId91"/>
    <p:sldId id="456" r:id="rId92"/>
    <p:sldId id="457" r:id="rId93"/>
    <p:sldId id="458" r:id="rId94"/>
    <p:sldId id="459" r:id="rId95"/>
    <p:sldId id="460" r:id="rId96"/>
    <p:sldId id="384" r:id="rId97"/>
    <p:sldId id="361" r:id="rId98"/>
    <p:sldId id="364" r:id="rId99"/>
    <p:sldId id="365" r:id="rId100"/>
    <p:sldId id="366" r:id="rId101"/>
    <p:sldId id="367" r:id="rId102"/>
    <p:sldId id="368" r:id="rId103"/>
    <p:sldId id="369" r:id="rId104"/>
    <p:sldId id="370" r:id="rId105"/>
    <p:sldId id="371" r:id="rId106"/>
    <p:sldId id="372" r:id="rId107"/>
    <p:sldId id="362" r:id="rId108"/>
    <p:sldId id="363" r:id="rId109"/>
    <p:sldId id="373" r:id="rId110"/>
    <p:sldId id="374" r:id="rId111"/>
    <p:sldId id="375" r:id="rId112"/>
    <p:sldId id="376" r:id="rId113"/>
    <p:sldId id="377" r:id="rId114"/>
    <p:sldId id="378" r:id="rId115"/>
    <p:sldId id="379" r:id="rId116"/>
    <p:sldId id="380" r:id="rId117"/>
    <p:sldId id="381" r:id="rId118"/>
    <p:sldId id="382" r:id="rId119"/>
    <p:sldId id="383" r:id="rId120"/>
    <p:sldId id="385" r:id="rId121"/>
    <p:sldId id="386" r:id="rId122"/>
    <p:sldId id="387" r:id="rId123"/>
    <p:sldId id="388" r:id="rId124"/>
    <p:sldId id="389" r:id="rId125"/>
    <p:sldId id="390" r:id="rId126"/>
    <p:sldId id="391" r:id="rId127"/>
    <p:sldId id="392" r:id="rId128"/>
    <p:sldId id="394" r:id="rId129"/>
    <p:sldId id="395" r:id="rId130"/>
    <p:sldId id="396" r:id="rId131"/>
    <p:sldId id="397" r:id="rId132"/>
    <p:sldId id="398" r:id="rId133"/>
    <p:sldId id="423" r:id="rId134"/>
    <p:sldId id="426" r:id="rId135"/>
    <p:sldId id="424" r:id="rId136"/>
    <p:sldId id="425" r:id="rId137"/>
    <p:sldId id="427" r:id="rId138"/>
    <p:sldId id="401" r:id="rId139"/>
    <p:sldId id="402" r:id="rId140"/>
    <p:sldId id="403" r:id="rId141"/>
    <p:sldId id="404" r:id="rId142"/>
    <p:sldId id="405" r:id="rId143"/>
    <p:sldId id="468" r:id="rId1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C6A5B87-C1FE-3C43-AF92-334899C47E63}">
          <p14:sldIdLst>
            <p14:sldId id="256"/>
            <p14:sldId id="266"/>
            <p14:sldId id="269"/>
            <p14:sldId id="267"/>
            <p14:sldId id="259"/>
            <p14:sldId id="263"/>
            <p14:sldId id="264"/>
            <p14:sldId id="272"/>
          </p14:sldIdLst>
        </p14:section>
        <p14:section name="Newborn Hearing Screening" id="{23225A3F-48C3-584F-AD48-6393DC69085A}">
          <p14:sldIdLst>
            <p14:sldId id="270"/>
            <p14:sldId id="289"/>
            <p14:sldId id="409"/>
            <p14:sldId id="273"/>
            <p14:sldId id="274"/>
            <p14:sldId id="407"/>
            <p14:sldId id="408"/>
            <p14:sldId id="271"/>
            <p14:sldId id="275"/>
            <p14:sldId id="276"/>
            <p14:sldId id="277"/>
            <p14:sldId id="278"/>
            <p14:sldId id="279"/>
            <p14:sldId id="280"/>
            <p14:sldId id="281"/>
            <p14:sldId id="282"/>
            <p14:sldId id="462"/>
            <p14:sldId id="463"/>
            <p14:sldId id="464"/>
            <p14:sldId id="414"/>
            <p14:sldId id="419"/>
            <p14:sldId id="465"/>
            <p14:sldId id="283"/>
            <p14:sldId id="466"/>
            <p14:sldId id="284"/>
            <p14:sldId id="285"/>
            <p14:sldId id="286"/>
            <p14:sldId id="287"/>
            <p14:sldId id="288"/>
            <p14:sldId id="467"/>
            <p14:sldId id="291"/>
            <p14:sldId id="292"/>
            <p14:sldId id="293"/>
            <p14:sldId id="294"/>
            <p14:sldId id="295"/>
            <p14:sldId id="296"/>
            <p14:sldId id="297"/>
            <p14:sldId id="298"/>
            <p14:sldId id="299"/>
            <p14:sldId id="300"/>
            <p14:sldId id="301"/>
            <p14:sldId id="302"/>
            <p14:sldId id="304"/>
            <p14:sldId id="305"/>
            <p14:sldId id="311"/>
            <p14:sldId id="307"/>
            <p14:sldId id="309"/>
            <p14:sldId id="312"/>
            <p14:sldId id="422"/>
            <p14:sldId id="313"/>
            <p14:sldId id="306"/>
            <p14:sldId id="314"/>
          </p14:sldIdLst>
        </p14:section>
        <p14:section name="Audiologic Diagnosis and Treatment" id="{64D545E0-E9D4-5147-A132-8A826EB5C9AC}">
          <p14:sldIdLst>
            <p14:sldId id="315"/>
            <p14:sldId id="290"/>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384"/>
          </p14:sldIdLst>
        </p14:section>
        <p14:section name="Parent/Family" id="{82DE31AB-53B2-6A44-BB54-BE9FD600AA2D}">
          <p14:sldIdLst>
            <p14:sldId id="361"/>
            <p14:sldId id="364"/>
            <p14:sldId id="365"/>
            <p14:sldId id="366"/>
            <p14:sldId id="367"/>
            <p14:sldId id="368"/>
            <p14:sldId id="369"/>
            <p14:sldId id="370"/>
            <p14:sldId id="371"/>
            <p14:sldId id="372"/>
            <p14:sldId id="362"/>
            <p14:sldId id="363"/>
            <p14:sldId id="373"/>
            <p14:sldId id="374"/>
            <p14:sldId id="375"/>
            <p14:sldId id="376"/>
            <p14:sldId id="377"/>
            <p14:sldId id="378"/>
            <p14:sldId id="379"/>
            <p14:sldId id="380"/>
            <p14:sldId id="381"/>
            <p14:sldId id="382"/>
            <p14:sldId id="383"/>
          </p14:sldIdLst>
        </p14:section>
        <p14:section name="SoonerStart Part C" id="{582BADD5-0ED0-0642-98F6-68E88518E113}">
          <p14:sldIdLst>
            <p14:sldId id="385"/>
            <p14:sldId id="386"/>
            <p14:sldId id="387"/>
            <p14:sldId id="388"/>
            <p14:sldId id="389"/>
            <p14:sldId id="390"/>
            <p14:sldId id="391"/>
            <p14:sldId id="392"/>
            <p14:sldId id="394"/>
            <p14:sldId id="395"/>
            <p14:sldId id="396"/>
            <p14:sldId id="397"/>
            <p14:sldId id="398"/>
            <p14:sldId id="423"/>
            <p14:sldId id="426"/>
            <p14:sldId id="424"/>
            <p14:sldId id="425"/>
            <p14:sldId id="427"/>
            <p14:sldId id="401"/>
            <p14:sldId id="402"/>
            <p14:sldId id="403"/>
            <p14:sldId id="404"/>
            <p14:sldId id="405"/>
            <p14:sldId id="4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0" roundtripDataSignature="AMtx7mjpW2TIRA1L97CixmOziZeRrftLA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t Brewster" initials="" lastIdx="2" clrIdx="0"/>
  <p:cmAuthor id="1" name="Leigha Jansen" initials="" lastIdx="1" clrIdx="1"/>
  <p:cmAuthor id="2" name="Caitli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4BAA75-4F8A-455A-9349-E6829F54D0E0}">
  <a:tblStyle styleId="{654BAA75-4F8A-455A-9349-E6829F54D0E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AEA"/>
          </a:solidFill>
        </a:fill>
      </a:tcStyle>
    </a:wholeTbl>
    <a:band1H>
      <a:tcTxStyle/>
      <a:tcStyle>
        <a:tcBdr/>
        <a:fill>
          <a:solidFill>
            <a:srgbClr val="D2D2D3"/>
          </a:solidFill>
        </a:fill>
      </a:tcStyle>
    </a:band1H>
    <a:band2H>
      <a:tcTxStyle/>
      <a:tcStyle>
        <a:tcBdr/>
      </a:tcStyle>
    </a:band2H>
    <a:band1V>
      <a:tcTxStyle/>
      <a:tcStyle>
        <a:tcBdr/>
        <a:fill>
          <a:solidFill>
            <a:srgbClr val="D2D2D3"/>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2" autoAdjust="0"/>
    <p:restoredTop sz="77861" autoAdjust="0"/>
  </p:normalViewPr>
  <p:slideViewPr>
    <p:cSldViewPr snapToGrid="0">
      <p:cViewPr varScale="1">
        <p:scale>
          <a:sx n="69" d="100"/>
          <a:sy n="69" d="100"/>
        </p:scale>
        <p:origin x="2376" y="184"/>
      </p:cViewPr>
      <p:guideLst>
        <p:guide orient="horz" pos="2160"/>
        <p:guide pos="2880"/>
      </p:guideLst>
    </p:cSldViewPr>
  </p:slideViewPr>
  <p:outlineViewPr>
    <p:cViewPr>
      <p:scale>
        <a:sx n="33" d="100"/>
        <a:sy n="33" d="100"/>
      </p:scale>
      <p:origin x="0" y="-40814"/>
    </p:cViewPr>
  </p:outlineViewPr>
  <p:notesTextViewPr>
    <p:cViewPr>
      <p:scale>
        <a:sx n="3" d="2"/>
        <a:sy n="3" d="2"/>
      </p:scale>
      <p:origin x="0" y="0"/>
    </p:cViewPr>
  </p:notesTextViewPr>
  <p:sorterViewPr>
    <p:cViewPr>
      <p:scale>
        <a:sx n="1" d="1"/>
        <a:sy n="1" d="1"/>
      </p:scale>
      <p:origin x="0" y="-10603"/>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5" Type="http://schemas.openxmlformats.org/officeDocument/2006/relationships/slide" Target="slides/slide94.xml"/><Relationship Id="rId160" Type="http://customschemas.google.com/relationships/presentationmetadata" Target="meta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6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A4E90-1B4F-584B-9756-88009DDF0579}" type="doc">
      <dgm:prSet loTypeId="urn:microsoft.com/office/officeart/2005/8/layout/hProcess9" loCatId="" qsTypeId="urn:microsoft.com/office/officeart/2005/8/quickstyle/simple1" qsCatId="simple" csTypeId="urn:microsoft.com/office/officeart/2005/8/colors/colorful4" csCatId="colorful" phldr="1"/>
      <dgm:spPr/>
    </dgm:pt>
    <dgm:pt modelId="{EF11EB87-682D-3946-81BF-AA36254BEE56}">
      <dgm:prSet phldrT="[Text]"/>
      <dgm:spPr>
        <a:solidFill>
          <a:schemeClr val="accent2"/>
        </a:solidFill>
      </dgm:spPr>
      <dgm: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Weekly </a:t>
          </a:r>
        </a:p>
      </dgm:t>
    </dgm:pt>
    <dgm:pt modelId="{50803649-B94F-D84A-9323-7FEF6EA716B6}" type="parTrans" cxnId="{459098BF-B83E-7B4D-A110-1E986A26A972}">
      <dgm:prSet/>
      <dgm:spPr/>
      <dgm:t>
        <a:bodyPr/>
        <a:lstStyle/>
        <a:p>
          <a:endParaRPr lang="en-US"/>
        </a:p>
      </dgm:t>
    </dgm:pt>
    <dgm:pt modelId="{CBF4B5CF-F960-8243-9F3B-931D2EF38E0C}" type="sibTrans" cxnId="{459098BF-B83E-7B4D-A110-1E986A26A972}">
      <dgm:prSet/>
      <dgm:spPr/>
      <dgm:t>
        <a:bodyPr/>
        <a:lstStyle/>
        <a:p>
          <a:endParaRPr lang="en-US"/>
        </a:p>
      </dgm:t>
    </dgm:pt>
    <dgm:pt modelId="{A4F5E5D0-6CC5-D145-940F-B85AB8DFFA97}">
      <dgm:prSet phldrT="[Text]"/>
      <dgm:spPr/>
      <dgm: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Annually</a:t>
          </a:r>
        </a:p>
      </dgm:t>
    </dgm:pt>
    <dgm:pt modelId="{D29173F4-3013-4949-8303-4F2ED5A1E579}" type="parTrans" cxnId="{C812E567-FE6A-5142-AE65-A59B6F888EB4}">
      <dgm:prSet/>
      <dgm:spPr/>
      <dgm:t>
        <a:bodyPr/>
        <a:lstStyle/>
        <a:p>
          <a:endParaRPr lang="en-US"/>
        </a:p>
      </dgm:t>
    </dgm:pt>
    <dgm:pt modelId="{FA0D7FFD-DDD5-8C42-80E7-BB005EB87D43}" type="sibTrans" cxnId="{C812E567-FE6A-5142-AE65-A59B6F888EB4}">
      <dgm:prSet/>
      <dgm:spPr/>
      <dgm:t>
        <a:bodyPr/>
        <a:lstStyle/>
        <a:p>
          <a:endParaRPr lang="en-US"/>
        </a:p>
      </dgm:t>
    </dgm:pt>
    <dgm:pt modelId="{3E8072C1-D147-6D43-A16E-552F82435A2A}">
      <dgm:prSet phldrT="[Text]"/>
      <dgm:spPr/>
      <dgm: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Quarterly</a:t>
          </a:r>
        </a:p>
      </dgm:t>
    </dgm:pt>
    <dgm:pt modelId="{71E6F744-2E10-C149-8B21-F0D6F55CDCE7}" type="sibTrans" cxnId="{B23B5E6E-D5CF-E749-A65B-C6A50D7621CA}">
      <dgm:prSet/>
      <dgm:spPr/>
      <dgm:t>
        <a:bodyPr/>
        <a:lstStyle/>
        <a:p>
          <a:endParaRPr lang="en-US"/>
        </a:p>
      </dgm:t>
    </dgm:pt>
    <dgm:pt modelId="{410FD100-F3F6-B244-8CD5-DB1C3F2EC628}" type="parTrans" cxnId="{B23B5E6E-D5CF-E749-A65B-C6A50D7621CA}">
      <dgm:prSet/>
      <dgm:spPr/>
      <dgm:t>
        <a:bodyPr/>
        <a:lstStyle/>
        <a:p>
          <a:endParaRPr lang="en-US"/>
        </a:p>
      </dgm:t>
    </dgm:pt>
    <dgm:pt modelId="{ECF424B8-058B-594D-A43E-B007E3216DF1}" type="pres">
      <dgm:prSet presAssocID="{3FEA4E90-1B4F-584B-9756-88009DDF0579}" presName="CompostProcess" presStyleCnt="0">
        <dgm:presLayoutVars>
          <dgm:dir/>
          <dgm:resizeHandles val="exact"/>
        </dgm:presLayoutVars>
      </dgm:prSet>
      <dgm:spPr/>
    </dgm:pt>
    <dgm:pt modelId="{D0E77444-6CCD-3A4B-BA34-C2785C896BE5}" type="pres">
      <dgm:prSet presAssocID="{3FEA4E90-1B4F-584B-9756-88009DDF0579}" presName="arrow" presStyleLbl="bgShp" presStyleIdx="0" presStyleCnt="1"/>
      <dgm:spPr/>
    </dgm:pt>
    <dgm:pt modelId="{A2E6253F-A3E9-9E43-BDCB-80EF4DF0B0D4}" type="pres">
      <dgm:prSet presAssocID="{3FEA4E90-1B4F-584B-9756-88009DDF0579}" presName="linearProcess" presStyleCnt="0"/>
      <dgm:spPr/>
    </dgm:pt>
    <dgm:pt modelId="{FA7D4F82-75E2-1949-923D-17F85722AB02}" type="pres">
      <dgm:prSet presAssocID="{EF11EB87-682D-3946-81BF-AA36254BEE56}" presName="textNode" presStyleLbl="node1" presStyleIdx="0" presStyleCnt="3">
        <dgm:presLayoutVars>
          <dgm:bulletEnabled val="1"/>
        </dgm:presLayoutVars>
      </dgm:prSet>
      <dgm:spPr/>
    </dgm:pt>
    <dgm:pt modelId="{C2AAEC63-32A4-8C4D-944E-14C9940AD2CB}" type="pres">
      <dgm:prSet presAssocID="{CBF4B5CF-F960-8243-9F3B-931D2EF38E0C}" presName="sibTrans" presStyleCnt="0"/>
      <dgm:spPr/>
    </dgm:pt>
    <dgm:pt modelId="{5FF51955-E8A8-E44A-988D-D8DF7C02E935}" type="pres">
      <dgm:prSet presAssocID="{3E8072C1-D147-6D43-A16E-552F82435A2A}" presName="textNode" presStyleLbl="node1" presStyleIdx="1" presStyleCnt="3">
        <dgm:presLayoutVars>
          <dgm:bulletEnabled val="1"/>
        </dgm:presLayoutVars>
      </dgm:prSet>
      <dgm:spPr/>
    </dgm:pt>
    <dgm:pt modelId="{3FD705FC-9D11-EE40-9A33-D45E81E7D94C}" type="pres">
      <dgm:prSet presAssocID="{71E6F744-2E10-C149-8B21-F0D6F55CDCE7}" presName="sibTrans" presStyleCnt="0"/>
      <dgm:spPr/>
    </dgm:pt>
    <dgm:pt modelId="{2312AC53-0482-FA49-B0D3-C0188E8404DA}" type="pres">
      <dgm:prSet presAssocID="{A4F5E5D0-6CC5-D145-940F-B85AB8DFFA97}" presName="textNode" presStyleLbl="node1" presStyleIdx="2" presStyleCnt="3">
        <dgm:presLayoutVars>
          <dgm:bulletEnabled val="1"/>
        </dgm:presLayoutVars>
      </dgm:prSet>
      <dgm:spPr/>
    </dgm:pt>
  </dgm:ptLst>
  <dgm:cxnLst>
    <dgm:cxn modelId="{02324F1E-41C6-7D40-B04A-14976B5B2362}" type="presOf" srcId="{3FEA4E90-1B4F-584B-9756-88009DDF0579}" destId="{ECF424B8-058B-594D-A43E-B007E3216DF1}" srcOrd="0" destOrd="0" presId="urn:microsoft.com/office/officeart/2005/8/layout/hProcess9"/>
    <dgm:cxn modelId="{C812E567-FE6A-5142-AE65-A59B6F888EB4}" srcId="{3FEA4E90-1B4F-584B-9756-88009DDF0579}" destId="{A4F5E5D0-6CC5-D145-940F-B85AB8DFFA97}" srcOrd="2" destOrd="0" parTransId="{D29173F4-3013-4949-8303-4F2ED5A1E579}" sibTransId="{FA0D7FFD-DDD5-8C42-80E7-BB005EB87D43}"/>
    <dgm:cxn modelId="{B23B5E6E-D5CF-E749-A65B-C6A50D7621CA}" srcId="{3FEA4E90-1B4F-584B-9756-88009DDF0579}" destId="{3E8072C1-D147-6D43-A16E-552F82435A2A}" srcOrd="1" destOrd="0" parTransId="{410FD100-F3F6-B244-8CD5-DB1C3F2EC628}" sibTransId="{71E6F744-2E10-C149-8B21-F0D6F55CDCE7}"/>
    <dgm:cxn modelId="{A17EF082-3C0E-A146-A71D-94CAFA9E17C9}" type="presOf" srcId="{3E8072C1-D147-6D43-A16E-552F82435A2A}" destId="{5FF51955-E8A8-E44A-988D-D8DF7C02E935}" srcOrd="0" destOrd="0" presId="urn:microsoft.com/office/officeart/2005/8/layout/hProcess9"/>
    <dgm:cxn modelId="{459098BF-B83E-7B4D-A110-1E986A26A972}" srcId="{3FEA4E90-1B4F-584B-9756-88009DDF0579}" destId="{EF11EB87-682D-3946-81BF-AA36254BEE56}" srcOrd="0" destOrd="0" parTransId="{50803649-B94F-D84A-9323-7FEF6EA716B6}" sibTransId="{CBF4B5CF-F960-8243-9F3B-931D2EF38E0C}"/>
    <dgm:cxn modelId="{9C2CD4D0-4E01-194F-8C5A-8F2CB5E5E4C8}" type="presOf" srcId="{A4F5E5D0-6CC5-D145-940F-B85AB8DFFA97}" destId="{2312AC53-0482-FA49-B0D3-C0188E8404DA}" srcOrd="0" destOrd="0" presId="urn:microsoft.com/office/officeart/2005/8/layout/hProcess9"/>
    <dgm:cxn modelId="{2F6782E8-6B6E-A443-BDA9-D78F07117555}" type="presOf" srcId="{EF11EB87-682D-3946-81BF-AA36254BEE56}" destId="{FA7D4F82-75E2-1949-923D-17F85722AB02}" srcOrd="0" destOrd="0" presId="urn:microsoft.com/office/officeart/2005/8/layout/hProcess9"/>
    <dgm:cxn modelId="{826DF7FD-9C73-1A4E-966A-8215979F809F}" type="presParOf" srcId="{ECF424B8-058B-594D-A43E-B007E3216DF1}" destId="{D0E77444-6CCD-3A4B-BA34-C2785C896BE5}" srcOrd="0" destOrd="0" presId="urn:microsoft.com/office/officeart/2005/8/layout/hProcess9"/>
    <dgm:cxn modelId="{045BCB59-95F3-6D41-8AAD-EE6BB4BE04A5}" type="presParOf" srcId="{ECF424B8-058B-594D-A43E-B007E3216DF1}" destId="{A2E6253F-A3E9-9E43-BDCB-80EF4DF0B0D4}" srcOrd="1" destOrd="0" presId="urn:microsoft.com/office/officeart/2005/8/layout/hProcess9"/>
    <dgm:cxn modelId="{D43BAB0B-03D9-A544-B30F-AAA4EB3B810F}" type="presParOf" srcId="{A2E6253F-A3E9-9E43-BDCB-80EF4DF0B0D4}" destId="{FA7D4F82-75E2-1949-923D-17F85722AB02}" srcOrd="0" destOrd="0" presId="urn:microsoft.com/office/officeart/2005/8/layout/hProcess9"/>
    <dgm:cxn modelId="{DADE25A8-9111-9F4B-9383-F9595410BBB0}" type="presParOf" srcId="{A2E6253F-A3E9-9E43-BDCB-80EF4DF0B0D4}" destId="{C2AAEC63-32A4-8C4D-944E-14C9940AD2CB}" srcOrd="1" destOrd="0" presId="urn:microsoft.com/office/officeart/2005/8/layout/hProcess9"/>
    <dgm:cxn modelId="{9B6CB108-F533-3A47-B5D5-86EF5C79B6FC}" type="presParOf" srcId="{A2E6253F-A3E9-9E43-BDCB-80EF4DF0B0D4}" destId="{5FF51955-E8A8-E44A-988D-D8DF7C02E935}" srcOrd="2" destOrd="0" presId="urn:microsoft.com/office/officeart/2005/8/layout/hProcess9"/>
    <dgm:cxn modelId="{B189E754-21C5-8443-8389-9B75463C9152}" type="presParOf" srcId="{A2E6253F-A3E9-9E43-BDCB-80EF4DF0B0D4}" destId="{3FD705FC-9D11-EE40-9A33-D45E81E7D94C}" srcOrd="3" destOrd="0" presId="urn:microsoft.com/office/officeart/2005/8/layout/hProcess9"/>
    <dgm:cxn modelId="{A2745367-1C64-544D-84A8-28B83DFBA3F5}" type="presParOf" srcId="{A2E6253F-A3E9-9E43-BDCB-80EF4DF0B0D4}" destId="{2312AC53-0482-FA49-B0D3-C0188E8404D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6DDBF-61C3-7044-9751-9B86810BCB33}" type="doc">
      <dgm:prSet loTypeId="urn:microsoft.com/office/officeart/2005/8/layout/vList3" loCatId="list" qsTypeId="urn:microsoft.com/office/officeart/2005/8/quickstyle/simple1" qsCatId="simple" csTypeId="urn:microsoft.com/office/officeart/2005/8/colors/accent6_2" csCatId="accent6" phldr="1"/>
      <dgm:spPr/>
      <dgm:t>
        <a:bodyPr/>
        <a:lstStyle/>
        <a:p>
          <a:endParaRPr lang="en-US"/>
        </a:p>
      </dgm:t>
    </dgm:pt>
    <dgm:pt modelId="{EA4000DB-890F-DB4F-A2A5-470045B6E074}">
      <dgm:prSet custT="1"/>
      <dgm:spPr/>
      <dgm:t>
        <a:bodyPr/>
        <a:lstStyle/>
        <a:p>
          <a:pPr algn="l"/>
          <a:r>
            <a:rPr lang="en-US" sz="2800" b="0" i="0" dirty="0">
              <a:latin typeface="Helvetica Neue Light" panose="02000403000000020004" pitchFamily="2" charset="0"/>
              <a:ea typeface="Helvetica Neue Light" panose="02000403000000020004" pitchFamily="2" charset="0"/>
            </a:rPr>
            <a:t>Call: 405-426-8220 or </a:t>
          </a:r>
        </a:p>
        <a:p>
          <a:pPr algn="l"/>
          <a:r>
            <a:rPr lang="en-US" sz="2800" b="0" i="0" dirty="0">
              <a:latin typeface="Helvetica Neue Light" panose="02000403000000020004" pitchFamily="2" charset="0"/>
              <a:ea typeface="Helvetica Neue Light" panose="02000403000000020004" pitchFamily="2" charset="0"/>
            </a:rPr>
            <a:t>1-800-766-2223, Option 1</a:t>
          </a:r>
          <a:endParaRPr lang="en-US" sz="2400" b="0" i="0" dirty="0">
            <a:latin typeface="Helvetica Neue Light" panose="02000403000000020004" pitchFamily="2" charset="0"/>
            <a:ea typeface="Helvetica Neue Light" panose="02000403000000020004" pitchFamily="2" charset="0"/>
          </a:endParaRPr>
        </a:p>
      </dgm:t>
    </dgm:pt>
    <dgm:pt modelId="{A2EFBFA6-2454-8247-B56D-BFE20A94A4AB}" type="parTrans" cxnId="{5E43F2EA-8E72-CD4A-94DD-3634794E66B1}">
      <dgm:prSet/>
      <dgm:spPr/>
      <dgm:t>
        <a:bodyPr/>
        <a:lstStyle/>
        <a:p>
          <a:endParaRPr lang="en-US"/>
        </a:p>
      </dgm:t>
    </dgm:pt>
    <dgm:pt modelId="{2D719257-F4DB-C347-9BCC-CB05DB09E64E}" type="sibTrans" cxnId="{5E43F2EA-8E72-CD4A-94DD-3634794E66B1}">
      <dgm:prSet/>
      <dgm:spPr/>
      <dgm:t>
        <a:bodyPr/>
        <a:lstStyle/>
        <a:p>
          <a:endParaRPr lang="en-US"/>
        </a:p>
      </dgm:t>
    </dgm:pt>
    <dgm:pt modelId="{8A497F35-43B3-354A-AB3B-E0075353D5D4}">
      <dgm:prSet custT="1"/>
      <dgm:spPr/>
      <dgm:t>
        <a:bodyPr/>
        <a:lstStyle/>
        <a:p>
          <a:pPr algn="l"/>
          <a:r>
            <a:rPr lang="en-US" sz="2800" b="0" i="0" dirty="0">
              <a:latin typeface="Helvetica Neue Light" panose="02000403000000020004" pitchFamily="2" charset="0"/>
              <a:ea typeface="Helvetica Neue Light" panose="02000403000000020004" pitchFamily="2" charset="0"/>
            </a:rPr>
            <a:t>Fax: 405-900-7554</a:t>
          </a:r>
        </a:p>
      </dgm:t>
    </dgm:pt>
    <dgm:pt modelId="{D9170450-3E38-3944-AC5B-7685ACBF6DB1}" type="parTrans" cxnId="{5C028394-53CD-E549-82FE-4987F5E33783}">
      <dgm:prSet/>
      <dgm:spPr/>
      <dgm:t>
        <a:bodyPr/>
        <a:lstStyle/>
        <a:p>
          <a:endParaRPr lang="en-US"/>
        </a:p>
      </dgm:t>
    </dgm:pt>
    <dgm:pt modelId="{A7181B63-21BB-244A-A050-9551C7415E82}" type="sibTrans" cxnId="{5C028394-53CD-E549-82FE-4987F5E33783}">
      <dgm:prSet/>
      <dgm:spPr/>
      <dgm:t>
        <a:bodyPr/>
        <a:lstStyle/>
        <a:p>
          <a:endParaRPr lang="en-US"/>
        </a:p>
      </dgm:t>
    </dgm:pt>
    <dgm:pt modelId="{4BA71A95-BB3C-2D44-AF50-2C9705DA89A4}">
      <dgm:prSet custT="1"/>
      <dgm:spPr/>
      <dgm:t>
        <a:bodyPr/>
        <a:lstStyle/>
        <a:p>
          <a:r>
            <a:rPr lang="en-US" sz="2800" b="0" i="0" dirty="0" err="1">
              <a:latin typeface="Helvetica Neue Light" panose="02000403000000020004" pitchFamily="2" charset="0"/>
              <a:ea typeface="Helvetica Neue Light" panose="02000403000000020004" pitchFamily="2" charset="0"/>
              <a:cs typeface="Helvetica Neue" panose="02000503000000020004" pitchFamily="2" charset="0"/>
            </a:rPr>
            <a:t>OSDH.NewbornHearing@health.ok</a:t>
          </a:r>
          <a:r>
            <a:rPr lang="en-US" sz="2800" b="0" i="0" err="1">
              <a:latin typeface="Helvetica Neue Light" panose="02000403000000020004" pitchFamily="2" charset="0"/>
              <a:ea typeface="Helvetica Neue Light" panose="02000403000000020004" pitchFamily="2" charset="0"/>
              <a:cs typeface="Helvetica Neue" panose="02000503000000020004" pitchFamily="2" charset="0"/>
            </a:rPr>
            <a:t>.</a:t>
          </a:r>
          <a:r>
            <a:rPr lang="en-US" sz="2800" b="0" i="0">
              <a:latin typeface="Helvetica Neue Light" panose="02000403000000020004" pitchFamily="2" charset="0"/>
              <a:ea typeface="Helvetica Neue Light" panose="02000403000000020004" pitchFamily="2" charset="0"/>
              <a:cs typeface="Helvetica Neue" panose="02000503000000020004" pitchFamily="2" charset="0"/>
            </a:rPr>
            <a:t>gov</a:t>
          </a:r>
          <a:r>
            <a:rPr lang="en-US" sz="2800" b="0" i="0" dirty="0">
              <a:latin typeface="Helvetica Neue Light" panose="02000403000000020004" pitchFamily="2" charset="0"/>
              <a:ea typeface="Helvetica Neue Light" panose="02000403000000020004" pitchFamily="2" charset="0"/>
              <a:cs typeface="Helvetica Neue" panose="02000503000000020004" pitchFamily="2" charset="0"/>
            </a:rPr>
            <a:t> </a:t>
          </a:r>
        </a:p>
      </dgm:t>
    </dgm:pt>
    <dgm:pt modelId="{8EE29B5B-063F-3C41-8307-A8F69D7CD93D}" type="parTrans" cxnId="{3C6D38A2-A785-FC43-A3D9-9F4D2409A3DD}">
      <dgm:prSet/>
      <dgm:spPr/>
      <dgm:t>
        <a:bodyPr/>
        <a:lstStyle/>
        <a:p>
          <a:endParaRPr lang="en-US"/>
        </a:p>
      </dgm:t>
    </dgm:pt>
    <dgm:pt modelId="{22930519-8DB2-F240-BC8E-3A7497054759}" type="sibTrans" cxnId="{3C6D38A2-A785-FC43-A3D9-9F4D2409A3DD}">
      <dgm:prSet/>
      <dgm:spPr/>
      <dgm:t>
        <a:bodyPr/>
        <a:lstStyle/>
        <a:p>
          <a:endParaRPr lang="en-US"/>
        </a:p>
      </dgm:t>
    </dgm:pt>
    <dgm:pt modelId="{C29D1F27-F9CC-4249-B89F-5D27B4D79DEC}" type="pres">
      <dgm:prSet presAssocID="{2DB6DDBF-61C3-7044-9751-9B86810BCB33}" presName="linearFlow" presStyleCnt="0">
        <dgm:presLayoutVars>
          <dgm:dir/>
          <dgm:resizeHandles val="exact"/>
        </dgm:presLayoutVars>
      </dgm:prSet>
      <dgm:spPr/>
    </dgm:pt>
    <dgm:pt modelId="{09A2FB83-435E-A142-9B51-A38765A18A07}" type="pres">
      <dgm:prSet presAssocID="{EA4000DB-890F-DB4F-A2A5-470045B6E074}" presName="composite" presStyleCnt="0"/>
      <dgm:spPr/>
    </dgm:pt>
    <dgm:pt modelId="{C0FD7045-872F-E042-9BFE-962BA5E1828A}" type="pres">
      <dgm:prSet presAssocID="{EA4000DB-890F-DB4F-A2A5-470045B6E074}" presName="imgShp" presStyleLbl="fgImgPlace1" presStyleIdx="0" presStyleCnt="3"/>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1000" r="-1000"/>
          </a:stretch>
        </a:blipFill>
      </dgm:spPr>
    </dgm:pt>
    <dgm:pt modelId="{53C9ED19-3ACC-5246-B1FC-D2C2FA13EE7B}" type="pres">
      <dgm:prSet presAssocID="{EA4000DB-890F-DB4F-A2A5-470045B6E074}" presName="txShp" presStyleLbl="node1" presStyleIdx="0" presStyleCnt="3">
        <dgm:presLayoutVars>
          <dgm:bulletEnabled val="1"/>
        </dgm:presLayoutVars>
      </dgm:prSet>
      <dgm:spPr/>
    </dgm:pt>
    <dgm:pt modelId="{9DEC1E22-908A-5A41-A6A5-8F6C5318451E}" type="pres">
      <dgm:prSet presAssocID="{2D719257-F4DB-C347-9BCC-CB05DB09E64E}" presName="spacing" presStyleCnt="0"/>
      <dgm:spPr/>
    </dgm:pt>
    <dgm:pt modelId="{C84609D9-1047-C54C-A738-E9C129119032}" type="pres">
      <dgm:prSet presAssocID="{8A497F35-43B3-354A-AB3B-E0075353D5D4}" presName="composite" presStyleCnt="0"/>
      <dgm:spPr/>
    </dgm:pt>
    <dgm:pt modelId="{72620743-98CB-A54D-B2D9-B1D24B05505E}" type="pres">
      <dgm:prSet presAssocID="{8A497F35-43B3-354A-AB3B-E0075353D5D4}" presName="imgShp" presStyleLbl="fgImgPlace1" presStyleIdx="1" presStyleCnt="3"/>
      <dgm:spPr>
        <a:blipFill>
          <a:blip xmlns:r="http://schemas.openxmlformats.org/officeDocument/2006/relationships" r:embed="rId2">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4000" r="-4000"/>
          </a:stretch>
        </a:blipFill>
      </dgm:spPr>
    </dgm:pt>
    <dgm:pt modelId="{290B9714-C88B-1F4E-907D-F5DE61AFBFD7}" type="pres">
      <dgm:prSet presAssocID="{8A497F35-43B3-354A-AB3B-E0075353D5D4}" presName="txShp" presStyleLbl="node1" presStyleIdx="1" presStyleCnt="3">
        <dgm:presLayoutVars>
          <dgm:bulletEnabled val="1"/>
        </dgm:presLayoutVars>
      </dgm:prSet>
      <dgm:spPr/>
    </dgm:pt>
    <dgm:pt modelId="{E8550489-F4EA-7844-BBDA-33AA32AC4108}" type="pres">
      <dgm:prSet presAssocID="{A7181B63-21BB-244A-A050-9551C7415E82}" presName="spacing" presStyleCnt="0"/>
      <dgm:spPr/>
    </dgm:pt>
    <dgm:pt modelId="{BFE1AA2C-DADF-3741-AB11-4276EA69812B}" type="pres">
      <dgm:prSet presAssocID="{4BA71A95-BB3C-2D44-AF50-2C9705DA89A4}" presName="composite" presStyleCnt="0"/>
      <dgm:spPr/>
    </dgm:pt>
    <dgm:pt modelId="{27FD426C-0AAD-3146-951D-DAB2F6CCAA0B}" type="pres">
      <dgm:prSet presAssocID="{4BA71A95-BB3C-2D44-AF50-2C9705DA89A4}" presName="imgShp" presStyleLbl="fgImgPlace1" presStyleIdx="2" presStyleCnt="3"/>
      <dgm:spPr>
        <a:blipFill>
          <a:blip xmlns:r="http://schemas.openxmlformats.org/officeDocument/2006/relationships" r:embed="rId3">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t="-1000" b="-1000"/>
          </a:stretch>
        </a:blipFill>
      </dgm:spPr>
    </dgm:pt>
    <dgm:pt modelId="{22CED526-754C-6046-AE71-70E027676E15}" type="pres">
      <dgm:prSet presAssocID="{4BA71A95-BB3C-2D44-AF50-2C9705DA89A4}" presName="txShp" presStyleLbl="node1" presStyleIdx="2" presStyleCnt="3">
        <dgm:presLayoutVars>
          <dgm:bulletEnabled val="1"/>
        </dgm:presLayoutVars>
      </dgm:prSet>
      <dgm:spPr/>
    </dgm:pt>
  </dgm:ptLst>
  <dgm:cxnLst>
    <dgm:cxn modelId="{01B44F8D-1BCF-BB44-991B-228E621D7DB7}" type="presOf" srcId="{8A497F35-43B3-354A-AB3B-E0075353D5D4}" destId="{290B9714-C88B-1F4E-907D-F5DE61AFBFD7}" srcOrd="0" destOrd="0" presId="urn:microsoft.com/office/officeart/2005/8/layout/vList3"/>
    <dgm:cxn modelId="{5C028394-53CD-E549-82FE-4987F5E33783}" srcId="{2DB6DDBF-61C3-7044-9751-9B86810BCB33}" destId="{8A497F35-43B3-354A-AB3B-E0075353D5D4}" srcOrd="1" destOrd="0" parTransId="{D9170450-3E38-3944-AC5B-7685ACBF6DB1}" sibTransId="{A7181B63-21BB-244A-A050-9551C7415E82}"/>
    <dgm:cxn modelId="{B20AB696-31F8-B843-8317-C6D47529B541}" type="presOf" srcId="{EA4000DB-890F-DB4F-A2A5-470045B6E074}" destId="{53C9ED19-3ACC-5246-B1FC-D2C2FA13EE7B}" srcOrd="0" destOrd="0" presId="urn:microsoft.com/office/officeart/2005/8/layout/vList3"/>
    <dgm:cxn modelId="{3C6D38A2-A785-FC43-A3D9-9F4D2409A3DD}" srcId="{2DB6DDBF-61C3-7044-9751-9B86810BCB33}" destId="{4BA71A95-BB3C-2D44-AF50-2C9705DA89A4}" srcOrd="2" destOrd="0" parTransId="{8EE29B5B-063F-3C41-8307-A8F69D7CD93D}" sibTransId="{22930519-8DB2-F240-BC8E-3A7497054759}"/>
    <dgm:cxn modelId="{5E43F2EA-8E72-CD4A-94DD-3634794E66B1}" srcId="{2DB6DDBF-61C3-7044-9751-9B86810BCB33}" destId="{EA4000DB-890F-DB4F-A2A5-470045B6E074}" srcOrd="0" destOrd="0" parTransId="{A2EFBFA6-2454-8247-B56D-BFE20A94A4AB}" sibTransId="{2D719257-F4DB-C347-9BCC-CB05DB09E64E}"/>
    <dgm:cxn modelId="{F2B051F6-40AE-DA4F-BA26-AD3D53775370}" type="presOf" srcId="{4BA71A95-BB3C-2D44-AF50-2C9705DA89A4}" destId="{22CED526-754C-6046-AE71-70E027676E15}" srcOrd="0" destOrd="0" presId="urn:microsoft.com/office/officeart/2005/8/layout/vList3"/>
    <dgm:cxn modelId="{E47076FF-786A-6C49-BC2B-BF2C056E2AA5}" type="presOf" srcId="{2DB6DDBF-61C3-7044-9751-9B86810BCB33}" destId="{C29D1F27-F9CC-4249-B89F-5D27B4D79DEC}" srcOrd="0" destOrd="0" presId="urn:microsoft.com/office/officeart/2005/8/layout/vList3"/>
    <dgm:cxn modelId="{BC1C33B7-3023-F14A-B151-392DF9BF3BD4}" type="presParOf" srcId="{C29D1F27-F9CC-4249-B89F-5D27B4D79DEC}" destId="{09A2FB83-435E-A142-9B51-A38765A18A07}" srcOrd="0" destOrd="0" presId="urn:microsoft.com/office/officeart/2005/8/layout/vList3"/>
    <dgm:cxn modelId="{4781BF26-5C78-3C45-9F2F-1E1DC355B978}" type="presParOf" srcId="{09A2FB83-435E-A142-9B51-A38765A18A07}" destId="{C0FD7045-872F-E042-9BFE-962BA5E1828A}" srcOrd="0" destOrd="0" presId="urn:microsoft.com/office/officeart/2005/8/layout/vList3"/>
    <dgm:cxn modelId="{C9A31A8D-1807-7940-8F37-FEACE4BBA07B}" type="presParOf" srcId="{09A2FB83-435E-A142-9B51-A38765A18A07}" destId="{53C9ED19-3ACC-5246-B1FC-D2C2FA13EE7B}" srcOrd="1" destOrd="0" presId="urn:microsoft.com/office/officeart/2005/8/layout/vList3"/>
    <dgm:cxn modelId="{13A8109E-95B2-244F-AE45-4238638126BA}" type="presParOf" srcId="{C29D1F27-F9CC-4249-B89F-5D27B4D79DEC}" destId="{9DEC1E22-908A-5A41-A6A5-8F6C5318451E}" srcOrd="1" destOrd="0" presId="urn:microsoft.com/office/officeart/2005/8/layout/vList3"/>
    <dgm:cxn modelId="{30AEECFF-F7CC-4C49-9447-D66C8C115972}" type="presParOf" srcId="{C29D1F27-F9CC-4249-B89F-5D27B4D79DEC}" destId="{C84609D9-1047-C54C-A738-E9C129119032}" srcOrd="2" destOrd="0" presId="urn:microsoft.com/office/officeart/2005/8/layout/vList3"/>
    <dgm:cxn modelId="{70FA85E0-D7B5-9843-834C-4AFE0E5079FD}" type="presParOf" srcId="{C84609D9-1047-C54C-A738-E9C129119032}" destId="{72620743-98CB-A54D-B2D9-B1D24B05505E}" srcOrd="0" destOrd="0" presId="urn:microsoft.com/office/officeart/2005/8/layout/vList3"/>
    <dgm:cxn modelId="{AFB7CEC4-D168-164B-8400-5040D8E216B9}" type="presParOf" srcId="{C84609D9-1047-C54C-A738-E9C129119032}" destId="{290B9714-C88B-1F4E-907D-F5DE61AFBFD7}" srcOrd="1" destOrd="0" presId="urn:microsoft.com/office/officeart/2005/8/layout/vList3"/>
    <dgm:cxn modelId="{73DFA646-3BC4-ED48-AD7B-F6C5401F7077}" type="presParOf" srcId="{C29D1F27-F9CC-4249-B89F-5D27B4D79DEC}" destId="{E8550489-F4EA-7844-BBDA-33AA32AC4108}" srcOrd="3" destOrd="0" presId="urn:microsoft.com/office/officeart/2005/8/layout/vList3"/>
    <dgm:cxn modelId="{9EDA1368-C58F-514F-B138-636278492448}" type="presParOf" srcId="{C29D1F27-F9CC-4249-B89F-5D27B4D79DEC}" destId="{BFE1AA2C-DADF-3741-AB11-4276EA69812B}" srcOrd="4" destOrd="0" presId="urn:microsoft.com/office/officeart/2005/8/layout/vList3"/>
    <dgm:cxn modelId="{844FC3D3-75AC-FC47-918C-D01BCCA54485}" type="presParOf" srcId="{BFE1AA2C-DADF-3741-AB11-4276EA69812B}" destId="{27FD426C-0AAD-3146-951D-DAB2F6CCAA0B}" srcOrd="0" destOrd="0" presId="urn:microsoft.com/office/officeart/2005/8/layout/vList3"/>
    <dgm:cxn modelId="{CC6E2D99-E2E6-8448-BE52-B9A24C5E652F}" type="presParOf" srcId="{BFE1AA2C-DADF-3741-AB11-4276EA69812B}" destId="{22CED526-754C-6046-AE71-70E027676E1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77444-6CCD-3A4B-BA34-C2785C896BE5}">
      <dsp:nvSpPr>
        <dsp:cNvPr id="0" name=""/>
        <dsp:cNvSpPr/>
      </dsp:nvSpPr>
      <dsp:spPr>
        <a:xfrm>
          <a:off x="643190" y="0"/>
          <a:ext cx="7289495" cy="411239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D4F82-75E2-1949-923D-17F85722AB02}">
      <dsp:nvSpPr>
        <dsp:cNvPr id="0" name=""/>
        <dsp:cNvSpPr/>
      </dsp:nvSpPr>
      <dsp:spPr>
        <a:xfrm>
          <a:off x="5267" y="1233719"/>
          <a:ext cx="2670866" cy="164495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Helvetica Neue" panose="02000503000000020004" pitchFamily="2" charset="0"/>
              <a:ea typeface="Helvetica Neue" panose="02000503000000020004" pitchFamily="2" charset="0"/>
              <a:cs typeface="Helvetica Neue" panose="02000503000000020004" pitchFamily="2" charset="0"/>
            </a:rPr>
            <a:t>Weekly </a:t>
          </a:r>
        </a:p>
      </dsp:txBody>
      <dsp:txXfrm>
        <a:off x="85567" y="1314019"/>
        <a:ext cx="2510266" cy="1484358"/>
      </dsp:txXfrm>
    </dsp:sp>
    <dsp:sp modelId="{5FF51955-E8A8-E44A-988D-D8DF7C02E935}">
      <dsp:nvSpPr>
        <dsp:cNvPr id="0" name=""/>
        <dsp:cNvSpPr/>
      </dsp:nvSpPr>
      <dsp:spPr>
        <a:xfrm>
          <a:off x="2952505" y="1233719"/>
          <a:ext cx="2670866" cy="1644958"/>
        </a:xfrm>
        <a:prstGeom prst="roundRect">
          <a:avLst/>
        </a:prstGeom>
        <a:solidFill>
          <a:schemeClr val="accent4">
            <a:hueOff val="-857133"/>
            <a:satOff val="7260"/>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Helvetica Neue" panose="02000503000000020004" pitchFamily="2" charset="0"/>
              <a:ea typeface="Helvetica Neue" panose="02000503000000020004" pitchFamily="2" charset="0"/>
              <a:cs typeface="Helvetica Neue" panose="02000503000000020004" pitchFamily="2" charset="0"/>
            </a:rPr>
            <a:t>Quarterly</a:t>
          </a:r>
        </a:p>
      </dsp:txBody>
      <dsp:txXfrm>
        <a:off x="3032805" y="1314019"/>
        <a:ext cx="2510266" cy="1484358"/>
      </dsp:txXfrm>
    </dsp:sp>
    <dsp:sp modelId="{2312AC53-0482-FA49-B0D3-C0188E8404DA}">
      <dsp:nvSpPr>
        <dsp:cNvPr id="0" name=""/>
        <dsp:cNvSpPr/>
      </dsp:nvSpPr>
      <dsp:spPr>
        <a:xfrm>
          <a:off x="5899743" y="1233719"/>
          <a:ext cx="2670866" cy="1644958"/>
        </a:xfrm>
        <a:prstGeom prst="roundRect">
          <a:avLst/>
        </a:prstGeom>
        <a:solidFill>
          <a:schemeClr val="accent4">
            <a:hueOff val="-1714266"/>
            <a:satOff val="14520"/>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Helvetica Neue" panose="02000503000000020004" pitchFamily="2" charset="0"/>
              <a:ea typeface="Helvetica Neue" panose="02000503000000020004" pitchFamily="2" charset="0"/>
              <a:cs typeface="Helvetica Neue" panose="02000503000000020004" pitchFamily="2" charset="0"/>
            </a:rPr>
            <a:t>Annually</a:t>
          </a:r>
        </a:p>
      </dsp:txBody>
      <dsp:txXfrm>
        <a:off x="5980043" y="1314019"/>
        <a:ext cx="2510266" cy="1484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9ED19-3ACC-5246-B1FC-D2C2FA13EE7B}">
      <dsp:nvSpPr>
        <dsp:cNvPr id="0" name=""/>
        <dsp:cNvSpPr/>
      </dsp:nvSpPr>
      <dsp:spPr>
        <a:xfrm rot="10800000">
          <a:off x="2160383" y="215"/>
          <a:ext cx="7444708" cy="114085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84"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latin typeface="Helvetica Neue Light" panose="02000403000000020004" pitchFamily="2" charset="0"/>
              <a:ea typeface="Helvetica Neue Light" panose="02000403000000020004" pitchFamily="2" charset="0"/>
            </a:rPr>
            <a:t>Call: 405-426-8220 or </a:t>
          </a:r>
        </a:p>
        <a:p>
          <a:pPr marL="0" lvl="0" indent="0" algn="l" defTabSz="1244600">
            <a:lnSpc>
              <a:spcPct val="90000"/>
            </a:lnSpc>
            <a:spcBef>
              <a:spcPct val="0"/>
            </a:spcBef>
            <a:spcAft>
              <a:spcPct val="35000"/>
            </a:spcAft>
            <a:buNone/>
          </a:pPr>
          <a:r>
            <a:rPr lang="en-US" sz="2800" b="0" i="0" kern="1200" dirty="0">
              <a:latin typeface="Helvetica Neue Light" panose="02000403000000020004" pitchFamily="2" charset="0"/>
              <a:ea typeface="Helvetica Neue Light" panose="02000403000000020004" pitchFamily="2" charset="0"/>
            </a:rPr>
            <a:t>1-800-766-2223, Option 1</a:t>
          </a:r>
          <a:endParaRPr lang="en-US" sz="2400" b="0" i="0" kern="1200" dirty="0">
            <a:latin typeface="Helvetica Neue Light" panose="02000403000000020004" pitchFamily="2" charset="0"/>
            <a:ea typeface="Helvetica Neue Light" panose="02000403000000020004" pitchFamily="2" charset="0"/>
          </a:endParaRPr>
        </a:p>
      </dsp:txBody>
      <dsp:txXfrm rot="10800000">
        <a:off x="2445596" y="215"/>
        <a:ext cx="7159495" cy="1140851"/>
      </dsp:txXfrm>
    </dsp:sp>
    <dsp:sp modelId="{C0FD7045-872F-E042-9BFE-962BA5E1828A}">
      <dsp:nvSpPr>
        <dsp:cNvPr id="0" name=""/>
        <dsp:cNvSpPr/>
      </dsp:nvSpPr>
      <dsp:spPr>
        <a:xfrm>
          <a:off x="1589958" y="215"/>
          <a:ext cx="1140851" cy="1140851"/>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0B9714-C88B-1F4E-907D-F5DE61AFBFD7}">
      <dsp:nvSpPr>
        <dsp:cNvPr id="0" name=""/>
        <dsp:cNvSpPr/>
      </dsp:nvSpPr>
      <dsp:spPr>
        <a:xfrm rot="10800000">
          <a:off x="2160383" y="1448080"/>
          <a:ext cx="7444708" cy="114085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84"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latin typeface="Helvetica Neue Light" panose="02000403000000020004" pitchFamily="2" charset="0"/>
              <a:ea typeface="Helvetica Neue Light" panose="02000403000000020004" pitchFamily="2" charset="0"/>
            </a:rPr>
            <a:t>Fax: 405-900-7554</a:t>
          </a:r>
        </a:p>
      </dsp:txBody>
      <dsp:txXfrm rot="10800000">
        <a:off x="2445596" y="1448080"/>
        <a:ext cx="7159495" cy="1140851"/>
      </dsp:txXfrm>
    </dsp:sp>
    <dsp:sp modelId="{72620743-98CB-A54D-B2D9-B1D24B05505E}">
      <dsp:nvSpPr>
        <dsp:cNvPr id="0" name=""/>
        <dsp:cNvSpPr/>
      </dsp:nvSpPr>
      <dsp:spPr>
        <a:xfrm>
          <a:off x="1589958" y="1448080"/>
          <a:ext cx="1140851" cy="1140851"/>
        </a:xfrm>
        <a:prstGeom prst="ellipse">
          <a:avLst/>
        </a:prstGeom>
        <a:blipFill>
          <a:blip xmlns:r="http://schemas.openxmlformats.org/officeDocument/2006/relationships" r:embed="rId2">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ED526-754C-6046-AE71-70E027676E15}">
      <dsp:nvSpPr>
        <dsp:cNvPr id="0" name=""/>
        <dsp:cNvSpPr/>
      </dsp:nvSpPr>
      <dsp:spPr>
        <a:xfrm rot="10800000">
          <a:off x="2160383" y="2895945"/>
          <a:ext cx="7444708" cy="114085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8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err="1">
              <a:latin typeface="Helvetica Neue Light" panose="02000403000000020004" pitchFamily="2" charset="0"/>
              <a:ea typeface="Helvetica Neue Light" panose="02000403000000020004" pitchFamily="2" charset="0"/>
              <a:cs typeface="Helvetica Neue" panose="02000503000000020004" pitchFamily="2" charset="0"/>
            </a:rPr>
            <a:t>OSDH.NewbornHearing@health.ok</a:t>
          </a:r>
          <a:r>
            <a:rPr lang="en-US" sz="2800" b="0" i="0" kern="1200" err="1">
              <a:latin typeface="Helvetica Neue Light" panose="02000403000000020004" pitchFamily="2" charset="0"/>
              <a:ea typeface="Helvetica Neue Light" panose="02000403000000020004" pitchFamily="2" charset="0"/>
              <a:cs typeface="Helvetica Neue" panose="02000503000000020004" pitchFamily="2" charset="0"/>
            </a:rPr>
            <a:t>.</a:t>
          </a:r>
          <a:r>
            <a:rPr lang="en-US" sz="2800" b="0" i="0" kern="1200">
              <a:latin typeface="Helvetica Neue Light" panose="02000403000000020004" pitchFamily="2" charset="0"/>
              <a:ea typeface="Helvetica Neue Light" panose="02000403000000020004" pitchFamily="2" charset="0"/>
              <a:cs typeface="Helvetica Neue" panose="02000503000000020004" pitchFamily="2" charset="0"/>
            </a:rPr>
            <a:t>gov</a:t>
          </a:r>
          <a:r>
            <a:rPr lang="en-US" sz="2800" b="0" i="0" kern="1200" dirty="0">
              <a:latin typeface="Helvetica Neue Light" panose="02000403000000020004" pitchFamily="2" charset="0"/>
              <a:ea typeface="Helvetica Neue Light" panose="02000403000000020004" pitchFamily="2" charset="0"/>
              <a:cs typeface="Helvetica Neue" panose="02000503000000020004" pitchFamily="2" charset="0"/>
            </a:rPr>
            <a:t> </a:t>
          </a:r>
        </a:p>
      </dsp:txBody>
      <dsp:txXfrm rot="10800000">
        <a:off x="2445596" y="2895945"/>
        <a:ext cx="7159495" cy="1140851"/>
      </dsp:txXfrm>
    </dsp:sp>
    <dsp:sp modelId="{27FD426C-0AAD-3146-951D-DAB2F6CCAA0B}">
      <dsp:nvSpPr>
        <dsp:cNvPr id="0" name=""/>
        <dsp:cNvSpPr/>
      </dsp:nvSpPr>
      <dsp:spPr>
        <a:xfrm>
          <a:off x="1589958" y="2895945"/>
          <a:ext cx="1140851" cy="1140851"/>
        </a:xfrm>
        <a:prstGeom prst="ellipse">
          <a:avLst/>
        </a:prstGeom>
        <a:blipFill>
          <a:blip xmlns:r="http://schemas.openxmlformats.org/officeDocument/2006/relationships" r:embed="rId3">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Helvetica Neue Light"/>
                <a:ea typeface="Helvetica Neue Light"/>
                <a:cs typeface="Helvetica Neue Light"/>
                <a:sym typeface="Helvetica Neue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Helvetica Neue Light"/>
                <a:ea typeface="Helvetica Neue Light"/>
                <a:cs typeface="Helvetica Neue Light"/>
                <a:sym typeface="Helvetica Neue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Helvetica Neue Light"/>
                <a:ea typeface="Helvetica Neue Light"/>
                <a:cs typeface="Helvetica Neue Light"/>
                <a:sym typeface="Helvetica Neue Light"/>
              </a:defRPr>
            </a:lvl1pPr>
            <a:lvl2pPr marL="914400" marR="0" lvl="1" indent="-228600" algn="l" rtl="0">
              <a:spcBef>
                <a:spcPts val="360"/>
              </a:spcBef>
              <a:spcAft>
                <a:spcPts val="0"/>
              </a:spcAft>
              <a:buSzPts val="1400"/>
              <a:buNone/>
              <a:defRPr sz="12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l" rtl="0">
              <a:spcBef>
                <a:spcPts val="360"/>
              </a:spcBef>
              <a:spcAft>
                <a:spcPts val="0"/>
              </a:spcAft>
              <a:buSzPts val="1400"/>
              <a:buNone/>
              <a:defRPr sz="1200" b="0" i="0" u="none" strike="noStrike" cap="none">
                <a:solidFill>
                  <a:schemeClr val="dk1"/>
                </a:solidFill>
                <a:latin typeface="Helvetica Neue Light"/>
                <a:ea typeface="Helvetica Neue Light"/>
                <a:cs typeface="Helvetica Neue Light"/>
                <a:sym typeface="Helvetica Neue Light"/>
              </a:defRPr>
            </a:lvl3pPr>
            <a:lvl4pPr marL="1828800" marR="0" lvl="3" indent="-228600" algn="l" rtl="0">
              <a:spcBef>
                <a:spcPts val="360"/>
              </a:spcBef>
              <a:spcAft>
                <a:spcPts val="0"/>
              </a:spcAft>
              <a:buSzPts val="1400"/>
              <a:buNone/>
              <a:defRPr sz="1200" b="0" i="0" u="none" strike="noStrike" cap="none">
                <a:solidFill>
                  <a:schemeClr val="dk1"/>
                </a:solidFill>
                <a:latin typeface="Helvetica Neue Light"/>
                <a:ea typeface="Helvetica Neue Light"/>
                <a:cs typeface="Helvetica Neue Light"/>
                <a:sym typeface="Helvetica Neue Light"/>
              </a:defRPr>
            </a:lvl4pPr>
            <a:lvl5pPr marL="2286000" marR="0" lvl="4" indent="-228600" algn="l" rtl="0">
              <a:spcBef>
                <a:spcPts val="360"/>
              </a:spcBef>
              <a:spcAft>
                <a:spcPts val="0"/>
              </a:spcAft>
              <a:buSzPts val="1400"/>
              <a:buNone/>
              <a:defRPr sz="1200" b="0" i="0" u="none" strike="noStrike" cap="none">
                <a:solidFill>
                  <a:schemeClr val="dk1"/>
                </a:solidFill>
                <a:latin typeface="Helvetica Neue Light"/>
                <a:ea typeface="Helvetica Neue Light"/>
                <a:cs typeface="Helvetica Neue Light"/>
                <a:sym typeface="Helvetica Neue Light"/>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Helvetica Neue Light"/>
                <a:ea typeface="Helvetica Neue Light"/>
                <a:cs typeface="Helvetica Neue Light"/>
                <a:sym typeface="Helvetica Neue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Helvetica Neue Light"/>
                <a:ea typeface="Helvetica Neue Light"/>
                <a:cs typeface="Helvetica Neue Light"/>
                <a:sym typeface="Helvetica Neue Light"/>
              </a:rPr>
              <a:t>‹#›</a:t>
            </a:fld>
            <a:endParaRPr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2517480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5" name="Google Shape;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Ensures hospitals are following state law governing screening and reporting e.g. sends lists of babies to hospital to double-check when no results are sent OR are confusing. We are able to do this because, in our state, hearing results are linked to Metabolic Bloodspot testing. Produces quarterly and annual hospital reports.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23</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56860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26</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147587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115FD-8C90-4745-BC78-B0724F3DE99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89589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115FD-8C90-4745-BC78-B0724F3DE99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6012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30</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2457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33</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6260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34</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566703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ones not bolded will be covered later in the presentation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38</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384681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39</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3515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Continuity of Care</a:t>
            </a:r>
          </a:p>
          <a:p>
            <a:r>
              <a:rPr lang="en-US" sz="1200" dirty="0"/>
              <a:t>Assist with No shows</a:t>
            </a:r>
          </a:p>
          <a:p>
            <a:r>
              <a:rPr lang="en-US" sz="1200" dirty="0"/>
              <a:t>Contact family via phone, send next follow-up letter from state, Explain importance of testing, Work with PCP</a:t>
            </a:r>
          </a:p>
          <a:p>
            <a:r>
              <a:rPr lang="en-US" sz="1200" dirty="0"/>
              <a:t>If parents say passed at hospital (but state record shows otherwise), EHDI team will request hospital update to confirm</a:t>
            </a:r>
          </a:p>
          <a:p>
            <a:r>
              <a:rPr lang="en-US" sz="1200" dirty="0"/>
              <a:t>Assist with resources in counties and other states across the nation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41</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27608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29586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Oklahoma Birthing Hospitals</a:t>
            </a:r>
          </a:p>
          <a:p>
            <a:pPr lvl="1"/>
            <a:r>
              <a:rPr lang="en-US" dirty="0"/>
              <a:t>310: 540-1-3 Guidelines (h) The hospital personnel, audiologist, or other health care provider involved in the initial Hearing Screening Procedure of a newborn will forward results to the Oklahoma State Department of Health via newborn screening filter paper, fax, or secure email within </a:t>
            </a:r>
            <a:r>
              <a:rPr lang="en-US" u="sng" dirty="0"/>
              <a:t>one week </a:t>
            </a:r>
            <a:r>
              <a:rPr lang="en-US" dirty="0"/>
              <a:t>of performing the hearing screen.</a:t>
            </a:r>
          </a:p>
          <a:p>
            <a:pPr lvl="1"/>
            <a:endParaRPr lang="en-US" dirty="0"/>
          </a:p>
          <a:p>
            <a:r>
              <a:rPr lang="en-US" dirty="0"/>
              <a:t>FOLLOW-UP: Providers completing follow-up screens</a:t>
            </a:r>
          </a:p>
          <a:p>
            <a:pPr lvl="1"/>
            <a:r>
              <a:rPr lang="en-US" dirty="0"/>
              <a:t>310: 540-1-3 Guidelines (j) Health care facilities, physicians, </a:t>
            </a:r>
            <a:r>
              <a:rPr lang="en-US" u="sng" dirty="0"/>
              <a:t>audiologists</a:t>
            </a:r>
            <a:r>
              <a:rPr lang="en-US" dirty="0"/>
              <a:t> or other health care providers involved in completing follow-up hearing screens or diagnostic evaluations will forward results and recommendations to the Oklahoma State Department of Health via fax or secure email within </a:t>
            </a:r>
            <a:r>
              <a:rPr lang="en-US" u="sng" dirty="0"/>
              <a:t>one week </a:t>
            </a:r>
            <a:r>
              <a:rPr lang="en-US" dirty="0"/>
              <a:t>of performing the hearing screen or diagnostic evaluation.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42</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198832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46</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20558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49</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345825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56</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4986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58</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616858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59</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124928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61</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899758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Helvetica Neue Light"/>
                <a:ea typeface="Helvetica Neue Light"/>
                <a:cs typeface="Helvetica Neue Light"/>
                <a:sym typeface="Helvetica Neue Light"/>
              </a:rPr>
              <a:pPr algn="r"/>
              <a:t>67</a:t>
            </a:fld>
            <a:endParaRPr lang="en-US" sz="1200">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26715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Helvetica Neue Light"/>
                <a:ea typeface="Helvetica Neue Light"/>
                <a:cs typeface="Helvetica Neue Light"/>
                <a:sym typeface="Helvetica Neue Light"/>
              </a:rPr>
              <a:pPr algn="r"/>
              <a:t>70</a:t>
            </a:fld>
            <a:endParaRPr lang="en-US" sz="1200">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97765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Helvetica Neue Light"/>
                <a:ea typeface="Helvetica Neue Light"/>
                <a:cs typeface="Helvetica Neue Light"/>
                <a:sym typeface="Helvetica Neue Light"/>
              </a:rPr>
              <a:pPr algn="r"/>
              <a:t>74</a:t>
            </a:fld>
            <a:endParaRPr lang="en-US" sz="1200">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5148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3</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457786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95</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625048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100</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867107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101</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991336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102</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663491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103</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273748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Highlights: Being around other parents and support groups, community, early intervention, spiritual beliefs. Different things make a huge impact on families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108</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931765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125</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464368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128</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896532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129</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235168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130</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74597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132</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142525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134</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219765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136</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315103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138</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39793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139</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894499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140</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26717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9</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59276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timeline to likely be expanded</a:t>
            </a:r>
          </a:p>
        </p:txBody>
      </p:sp>
      <p:sp>
        <p:nvSpPr>
          <p:cNvPr id="4" name="Slide Number Placeholder 3"/>
          <p:cNvSpPr>
            <a:spLocks noGrp="1"/>
          </p:cNvSpPr>
          <p:nvPr>
            <p:ph type="sldNum" sz="quarter" idx="5"/>
          </p:nvPr>
        </p:nvSpPr>
        <p:spPr/>
        <p:txBody>
          <a:bodyPr/>
          <a:lstStyle/>
          <a:p>
            <a:fld id="{35D00A04-5564-094A-BC44-1681CF51DC54}" type="slidenum">
              <a:rPr lang="en-US" smtClean="0"/>
              <a:t>10</a:t>
            </a:fld>
            <a:endParaRPr lang="en-US" dirty="0"/>
          </a:p>
        </p:txBody>
      </p:sp>
    </p:spTree>
    <p:extLst>
      <p:ext uri="{BB962C8B-B14F-4D97-AF65-F5344CB8AC3E}">
        <p14:creationId xmlns:p14="http://schemas.microsoft.com/office/powerpoint/2010/main" val="248837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16</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88405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Oklahoma Birthing Hospitals</a:t>
            </a:r>
          </a:p>
          <a:p>
            <a:pPr lvl="1"/>
            <a:r>
              <a:rPr lang="en-US" dirty="0"/>
              <a:t>310: 540-1-3 Guidelines (a) All newborns in Oklahoma will have a Hearing Screening Procedure completed unless the parent of guardian refuses because of religious or personal objections. </a:t>
            </a:r>
          </a:p>
          <a:p>
            <a:pPr marL="457200" lvl="1" indent="0">
              <a:buNone/>
            </a:pPr>
            <a:endParaRPr lang="en-US" dirty="0"/>
          </a:p>
          <a:p>
            <a:r>
              <a:rPr lang="en-US" dirty="0"/>
              <a:t>FOLLOW-UP: Providers completing follow-up screens</a:t>
            </a:r>
          </a:p>
          <a:p>
            <a:pPr lvl="1"/>
            <a:r>
              <a:rPr lang="en-US" dirty="0"/>
              <a:t>310: 540-1-3 Guidelines (</a:t>
            </a:r>
            <a:r>
              <a:rPr lang="en-US" dirty="0" err="1"/>
              <a:t>i</a:t>
            </a:r>
            <a:r>
              <a:rPr lang="en-US" dirty="0"/>
              <a:t>) Physicians, other health care providers, or local county health department staff who examine a child within the first three months of life will verify that the infant's hearing has been screened. Infants not screened will be referred to a health care facility with trained personnel and appropriate equipment for a physiologic screen or an audiologist.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19</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5523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Helvetica Neue Light"/>
                <a:ea typeface="Helvetica Neue Light"/>
                <a:cs typeface="Helvetica Neue Light"/>
                <a:sym typeface="Helvetica Neue Light"/>
              </a:rPr>
              <a:t>22</a:t>
            </a:fld>
            <a:endParaRPr lang="en-US" sz="1200" b="0" i="0" u="none" strike="noStrike" cap="none">
              <a:solidFill>
                <a:schemeClr val="dk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925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525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7602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2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588894" y="877048"/>
            <a:ext cx="8271045" cy="9915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000" b="0" i="0">
                <a:solidFill>
                  <a:schemeClr val="tx1"/>
                </a:solidFill>
                <a:latin typeface="Helvetica Neue Light"/>
                <a:ea typeface="Helvetica Neue Light"/>
                <a:cs typeface="Helvetica Neue Light"/>
                <a:sym typeface="Helvetica Neue Light"/>
              </a:defRPr>
            </a:lvl1pPr>
            <a:lvl2pPr lvl="1" algn="r">
              <a:lnSpc>
                <a:spcPct val="90000"/>
              </a:lnSpc>
              <a:spcBef>
                <a:spcPts val="0"/>
              </a:spcBef>
              <a:spcAft>
                <a:spcPts val="0"/>
              </a:spcAft>
              <a:buSzPts val="1400"/>
              <a:buNone/>
              <a:defRPr/>
            </a:lvl2pPr>
            <a:lvl3pPr lvl="2" algn="r">
              <a:lnSpc>
                <a:spcPct val="90000"/>
              </a:lnSpc>
              <a:spcBef>
                <a:spcPts val="0"/>
              </a:spcBef>
              <a:spcAft>
                <a:spcPts val="0"/>
              </a:spcAft>
              <a:buSzPts val="1400"/>
              <a:buNone/>
              <a:defRPr/>
            </a:lvl3pPr>
            <a:lvl4pPr lvl="3" algn="r">
              <a:lnSpc>
                <a:spcPct val="90000"/>
              </a:lnSpc>
              <a:spcBef>
                <a:spcPts val="0"/>
              </a:spcBef>
              <a:spcAft>
                <a:spcPts val="0"/>
              </a:spcAft>
              <a:buSzPts val="1400"/>
              <a:buNone/>
              <a:defRPr/>
            </a:lvl4pPr>
            <a:lvl5pPr lvl="4" algn="r">
              <a:lnSpc>
                <a:spcPct val="90000"/>
              </a:lnSpc>
              <a:spcBef>
                <a:spcPts val="0"/>
              </a:spcBef>
              <a:spcAft>
                <a:spcPts val="0"/>
              </a:spcAft>
              <a:buSzPts val="1400"/>
              <a:buNone/>
              <a:defRPr/>
            </a:lvl5pPr>
            <a:lvl6pPr lvl="5" algn="r">
              <a:lnSpc>
                <a:spcPct val="90000"/>
              </a:lnSpc>
              <a:spcBef>
                <a:spcPts val="0"/>
              </a:spcBef>
              <a:spcAft>
                <a:spcPts val="0"/>
              </a:spcAft>
              <a:buSzPts val="1400"/>
              <a:buNone/>
              <a:defRPr/>
            </a:lvl6pPr>
            <a:lvl7pPr lvl="6" algn="r">
              <a:lnSpc>
                <a:spcPct val="90000"/>
              </a:lnSpc>
              <a:spcBef>
                <a:spcPts val="0"/>
              </a:spcBef>
              <a:spcAft>
                <a:spcPts val="0"/>
              </a:spcAft>
              <a:buSzPts val="1400"/>
              <a:buNone/>
              <a:defRPr/>
            </a:lvl7pPr>
            <a:lvl8pPr lvl="7" algn="r">
              <a:lnSpc>
                <a:spcPct val="90000"/>
              </a:lnSpc>
              <a:spcBef>
                <a:spcPts val="0"/>
              </a:spcBef>
              <a:spcAft>
                <a:spcPts val="0"/>
              </a:spcAft>
              <a:buSzPts val="1400"/>
              <a:buNone/>
              <a:defRPr/>
            </a:lvl8pPr>
            <a:lvl9pPr lvl="8" algn="r">
              <a:lnSpc>
                <a:spcPct val="90000"/>
              </a:lnSpc>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588895" y="2154803"/>
            <a:ext cx="8271044" cy="4277802"/>
          </a:xfrm>
          <a:prstGeom prst="rect">
            <a:avLst/>
          </a:prstGeom>
          <a:noFill/>
          <a:ln>
            <a:noFill/>
          </a:ln>
        </p:spPr>
        <p:txBody>
          <a:bodyPr spcFirstLastPara="1" wrap="square" lIns="91425" tIns="45700" rIns="91425" bIns="45700" anchor="t" anchorCtr="0">
            <a:noAutofit/>
          </a:bodyPr>
          <a:lstStyle>
            <a:lvl1pPr marL="342900" lvl="0" indent="-255588" algn="l">
              <a:lnSpc>
                <a:spcPct val="90000"/>
              </a:lnSpc>
              <a:spcBef>
                <a:spcPts val="1000"/>
              </a:spcBef>
              <a:spcAft>
                <a:spcPts val="0"/>
              </a:spcAft>
              <a:buClr>
                <a:schemeClr val="accent4"/>
              </a:buClr>
              <a:buSzPts val="2240"/>
              <a:buFont typeface="Noto Sans Symbols"/>
              <a:buChar char="▪"/>
              <a:tabLst/>
              <a:defRPr sz="2600" b="0" i="0">
                <a:solidFill>
                  <a:schemeClr val="tx1"/>
                </a:solidFill>
                <a:latin typeface="Helvetica Neue Light"/>
                <a:ea typeface="Helvetica Neue Light"/>
                <a:cs typeface="Helvetica Neue Light"/>
                <a:sym typeface="Helvetica Neue Light"/>
              </a:defRPr>
            </a:lvl1pPr>
            <a:lvl2pPr marL="914400" lvl="1" indent="-350519" algn="l">
              <a:lnSpc>
                <a:spcPct val="90000"/>
              </a:lnSpc>
              <a:spcBef>
                <a:spcPts val="1000"/>
              </a:spcBef>
              <a:spcAft>
                <a:spcPts val="0"/>
              </a:spcAft>
              <a:buClr>
                <a:schemeClr val="accent4"/>
              </a:buClr>
              <a:buSzPts val="1920"/>
              <a:buFont typeface="Noto Sans Symbols"/>
              <a:buChar char="▪"/>
              <a:defRPr b="0" i="0">
                <a:latin typeface="Helvetica Neue Light"/>
                <a:ea typeface="Helvetica Neue Light"/>
                <a:cs typeface="Helvetica Neue Light"/>
                <a:sym typeface="Helvetica Neue Light"/>
              </a:defRPr>
            </a:lvl2pPr>
            <a:lvl3pPr marL="1371600" lvl="2" indent="-330200" algn="l">
              <a:lnSpc>
                <a:spcPct val="90000"/>
              </a:lnSpc>
              <a:spcBef>
                <a:spcPts val="1000"/>
              </a:spcBef>
              <a:spcAft>
                <a:spcPts val="0"/>
              </a:spcAft>
              <a:buClr>
                <a:schemeClr val="accent4"/>
              </a:buClr>
              <a:buSzPts val="1600"/>
              <a:buFont typeface="Noto Sans Symbols"/>
              <a:buChar char="▪"/>
              <a:defRPr b="0" i="0">
                <a:latin typeface="Helvetica Neue Light"/>
                <a:ea typeface="Helvetica Neue Light"/>
                <a:cs typeface="Helvetica Neue Light"/>
                <a:sym typeface="Helvetica Neue Light"/>
              </a:defRPr>
            </a:lvl3pPr>
            <a:lvl4pPr marL="1828800" lvl="3" indent="-320039" algn="l">
              <a:lnSpc>
                <a:spcPct val="90000"/>
              </a:lnSpc>
              <a:spcBef>
                <a:spcPts val="1000"/>
              </a:spcBef>
              <a:spcAft>
                <a:spcPts val="0"/>
              </a:spcAft>
              <a:buClr>
                <a:schemeClr val="accent4"/>
              </a:buClr>
              <a:buSzPts val="1440"/>
              <a:buFont typeface="Noto Sans Symbols"/>
              <a:buChar char="▪"/>
              <a:defRPr b="0" i="0">
                <a:latin typeface="Helvetica Neue Light"/>
                <a:ea typeface="Helvetica Neue Light"/>
                <a:cs typeface="Helvetica Neue Light"/>
                <a:sym typeface="Helvetica Neue Light"/>
              </a:defRPr>
            </a:lvl4pPr>
            <a:lvl5pPr marL="2286000" lvl="4" indent="-320039" algn="l">
              <a:lnSpc>
                <a:spcPct val="90000"/>
              </a:lnSpc>
              <a:spcBef>
                <a:spcPts val="1000"/>
              </a:spcBef>
              <a:spcAft>
                <a:spcPts val="0"/>
              </a:spcAft>
              <a:buClr>
                <a:schemeClr val="accent4"/>
              </a:buClr>
              <a:buSzPts val="1440"/>
              <a:buFont typeface="Noto Sans Symbols"/>
              <a:buChar char="▪"/>
              <a:defRPr b="0" i="0">
                <a:latin typeface="Helvetica Neue Light"/>
                <a:ea typeface="Helvetica Neue Light"/>
                <a:cs typeface="Helvetica Neue Light"/>
                <a:sym typeface="Helvetica Neue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 name="Google Shape;14;p7">
            <a:extLst>
              <a:ext uri="{FF2B5EF4-FFF2-40B4-BE49-F238E27FC236}">
                <a16:creationId xmlns:a16="http://schemas.microsoft.com/office/drawing/2014/main" id="{95C9991E-F9D6-FF43-B285-AE4DD461B30F}"/>
              </a:ext>
            </a:extLst>
          </p:cNvPr>
          <p:cNvSpPr txBox="1">
            <a:spLocks noGrp="1"/>
          </p:cNvSpPr>
          <p:nvPr>
            <p:ph type="sldNum" idx="12"/>
          </p:nvPr>
        </p:nvSpPr>
        <p:spPr>
          <a:xfrm>
            <a:off x="182879" y="6538914"/>
            <a:ext cx="43617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1pPr>
            <a:lvl2pPr marL="0" marR="0" lvl="1"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2pPr>
            <a:lvl3pPr marL="0" marR="0" lvl="2"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3pPr>
            <a:lvl4pPr marL="0" marR="0" lvl="3"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4pPr>
            <a:lvl5pPr marL="0" marR="0" lvl="4"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5pPr>
            <a:lvl6pPr marL="0" marR="0" lvl="5"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6pPr>
            <a:lvl7pPr marL="0" marR="0" lvl="6"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7pPr>
            <a:lvl8pPr marL="0" marR="0" lvl="7"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8pPr>
            <a:lvl9pPr marL="0" marR="0" lvl="8"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384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Q">
  <p:cSld name="Title and Content-Q">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588894" y="877048"/>
            <a:ext cx="8271045" cy="9915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b="0" i="0">
                <a:solidFill>
                  <a:schemeClr val="tx1"/>
                </a:solidFill>
                <a:latin typeface="Helvetica Neue Light"/>
                <a:ea typeface="Helvetica Neue Light"/>
                <a:cs typeface="Helvetica Neue Light"/>
                <a:sym typeface="Helvetica Neue Light"/>
              </a:defRPr>
            </a:lvl1pPr>
            <a:lvl2pPr lvl="1" algn="r">
              <a:lnSpc>
                <a:spcPct val="90000"/>
              </a:lnSpc>
              <a:spcBef>
                <a:spcPts val="0"/>
              </a:spcBef>
              <a:spcAft>
                <a:spcPts val="0"/>
              </a:spcAft>
              <a:buSzPts val="1400"/>
              <a:buNone/>
              <a:defRPr/>
            </a:lvl2pPr>
            <a:lvl3pPr lvl="2" algn="r">
              <a:lnSpc>
                <a:spcPct val="90000"/>
              </a:lnSpc>
              <a:spcBef>
                <a:spcPts val="0"/>
              </a:spcBef>
              <a:spcAft>
                <a:spcPts val="0"/>
              </a:spcAft>
              <a:buSzPts val="1400"/>
              <a:buNone/>
              <a:defRPr/>
            </a:lvl3pPr>
            <a:lvl4pPr lvl="3" algn="r">
              <a:lnSpc>
                <a:spcPct val="90000"/>
              </a:lnSpc>
              <a:spcBef>
                <a:spcPts val="0"/>
              </a:spcBef>
              <a:spcAft>
                <a:spcPts val="0"/>
              </a:spcAft>
              <a:buSzPts val="1400"/>
              <a:buNone/>
              <a:defRPr/>
            </a:lvl4pPr>
            <a:lvl5pPr lvl="4" algn="r">
              <a:lnSpc>
                <a:spcPct val="90000"/>
              </a:lnSpc>
              <a:spcBef>
                <a:spcPts val="0"/>
              </a:spcBef>
              <a:spcAft>
                <a:spcPts val="0"/>
              </a:spcAft>
              <a:buSzPts val="1400"/>
              <a:buNone/>
              <a:defRPr/>
            </a:lvl5pPr>
            <a:lvl6pPr lvl="5" algn="r">
              <a:lnSpc>
                <a:spcPct val="90000"/>
              </a:lnSpc>
              <a:spcBef>
                <a:spcPts val="0"/>
              </a:spcBef>
              <a:spcAft>
                <a:spcPts val="0"/>
              </a:spcAft>
              <a:buSzPts val="1400"/>
              <a:buNone/>
              <a:defRPr/>
            </a:lvl6pPr>
            <a:lvl7pPr lvl="6" algn="r">
              <a:lnSpc>
                <a:spcPct val="90000"/>
              </a:lnSpc>
              <a:spcBef>
                <a:spcPts val="0"/>
              </a:spcBef>
              <a:spcAft>
                <a:spcPts val="0"/>
              </a:spcAft>
              <a:buSzPts val="1400"/>
              <a:buNone/>
              <a:defRPr/>
            </a:lvl7pPr>
            <a:lvl8pPr lvl="7" algn="r">
              <a:lnSpc>
                <a:spcPct val="90000"/>
              </a:lnSpc>
              <a:spcBef>
                <a:spcPts val="0"/>
              </a:spcBef>
              <a:spcAft>
                <a:spcPts val="0"/>
              </a:spcAft>
              <a:buSzPts val="1400"/>
              <a:buNone/>
              <a:defRPr/>
            </a:lvl8pPr>
            <a:lvl9pPr lvl="8" algn="r">
              <a:lnSpc>
                <a:spcPct val="90000"/>
              </a:lnSpc>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588895" y="2154803"/>
            <a:ext cx="8271044" cy="4277802"/>
          </a:xfrm>
          <a:prstGeom prst="rect">
            <a:avLst/>
          </a:prstGeom>
          <a:noFill/>
          <a:ln>
            <a:noFill/>
          </a:ln>
        </p:spPr>
        <p:txBody>
          <a:bodyPr spcFirstLastPara="1" wrap="square" lIns="91425" tIns="45700" rIns="91425" bIns="45700" anchor="t" anchorCtr="0">
            <a:noAutofit/>
          </a:bodyPr>
          <a:lstStyle>
            <a:lvl1pPr marL="457200" lvl="0" indent="-370840" algn="l">
              <a:lnSpc>
                <a:spcPct val="90000"/>
              </a:lnSpc>
              <a:spcBef>
                <a:spcPts val="1000"/>
              </a:spcBef>
              <a:spcAft>
                <a:spcPts val="0"/>
              </a:spcAft>
              <a:buClr>
                <a:schemeClr val="accent4"/>
              </a:buClr>
              <a:buSzPts val="2240"/>
              <a:buFont typeface="Noto Sans Symbols"/>
              <a:buChar char="▪"/>
              <a:defRPr b="0" i="0">
                <a:solidFill>
                  <a:schemeClr val="tx1"/>
                </a:solidFill>
                <a:latin typeface="Helvetica Neue Light"/>
                <a:ea typeface="Helvetica Neue Light"/>
                <a:cs typeface="Helvetica Neue Light"/>
                <a:sym typeface="Helvetica Neue Light"/>
              </a:defRPr>
            </a:lvl1pPr>
            <a:lvl2pPr marL="914400" lvl="1" indent="-350519" algn="l">
              <a:lnSpc>
                <a:spcPct val="90000"/>
              </a:lnSpc>
              <a:spcBef>
                <a:spcPts val="1000"/>
              </a:spcBef>
              <a:spcAft>
                <a:spcPts val="0"/>
              </a:spcAft>
              <a:buClr>
                <a:schemeClr val="accent4"/>
              </a:buClr>
              <a:buSzPts val="1920"/>
              <a:buFont typeface="Noto Sans Symbols"/>
              <a:buChar char="▪"/>
              <a:defRPr b="0" i="0">
                <a:latin typeface="Helvetica Neue Light"/>
                <a:ea typeface="Helvetica Neue Light"/>
                <a:cs typeface="Helvetica Neue Light"/>
                <a:sym typeface="Helvetica Neue Light"/>
              </a:defRPr>
            </a:lvl2pPr>
            <a:lvl3pPr marL="1371600" lvl="2" indent="-330200" algn="l">
              <a:lnSpc>
                <a:spcPct val="90000"/>
              </a:lnSpc>
              <a:spcBef>
                <a:spcPts val="1000"/>
              </a:spcBef>
              <a:spcAft>
                <a:spcPts val="0"/>
              </a:spcAft>
              <a:buClr>
                <a:schemeClr val="accent4"/>
              </a:buClr>
              <a:buSzPts val="1600"/>
              <a:buFont typeface="Noto Sans Symbols"/>
              <a:buChar char="▪"/>
              <a:defRPr b="0" i="0">
                <a:latin typeface="Helvetica Neue Light"/>
                <a:ea typeface="Helvetica Neue Light"/>
                <a:cs typeface="Helvetica Neue Light"/>
                <a:sym typeface="Helvetica Neue Light"/>
              </a:defRPr>
            </a:lvl3pPr>
            <a:lvl4pPr marL="1828800" lvl="3" indent="-320039" algn="l">
              <a:lnSpc>
                <a:spcPct val="90000"/>
              </a:lnSpc>
              <a:spcBef>
                <a:spcPts val="1000"/>
              </a:spcBef>
              <a:spcAft>
                <a:spcPts val="0"/>
              </a:spcAft>
              <a:buClr>
                <a:schemeClr val="accent4"/>
              </a:buClr>
              <a:buSzPts val="1440"/>
              <a:buFont typeface="Noto Sans Symbols"/>
              <a:buChar char="▪"/>
              <a:defRPr b="0" i="0">
                <a:latin typeface="Helvetica Neue Light"/>
                <a:ea typeface="Helvetica Neue Light"/>
                <a:cs typeface="Helvetica Neue Light"/>
                <a:sym typeface="Helvetica Neue Light"/>
              </a:defRPr>
            </a:lvl4pPr>
            <a:lvl5pPr marL="2286000" lvl="4" indent="-320039" algn="l">
              <a:lnSpc>
                <a:spcPct val="90000"/>
              </a:lnSpc>
              <a:spcBef>
                <a:spcPts val="1000"/>
              </a:spcBef>
              <a:spcAft>
                <a:spcPts val="0"/>
              </a:spcAft>
              <a:buClr>
                <a:schemeClr val="accent4"/>
              </a:buClr>
              <a:buSzPts val="1440"/>
              <a:buFont typeface="Noto Sans Symbols"/>
              <a:buChar char="▪"/>
              <a:defRPr b="0" i="0">
                <a:latin typeface="Helvetica Neue Light"/>
                <a:ea typeface="Helvetica Neue Light"/>
                <a:cs typeface="Helvetica Neue Light"/>
                <a:sym typeface="Helvetica Neue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body" idx="2"/>
          </p:nvPr>
        </p:nvSpPr>
        <p:spPr>
          <a:xfrm>
            <a:off x="8054807" y="323992"/>
            <a:ext cx="795589" cy="365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2800" b="1">
                <a:solidFill>
                  <a:schemeClr val="tx1"/>
                </a:solidFil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 name="Google Shape;14;p7">
            <a:extLst>
              <a:ext uri="{FF2B5EF4-FFF2-40B4-BE49-F238E27FC236}">
                <a16:creationId xmlns:a16="http://schemas.microsoft.com/office/drawing/2014/main" id="{3A0E8D97-9B10-A34F-A683-28FD5013DEC9}"/>
              </a:ext>
            </a:extLst>
          </p:cNvPr>
          <p:cNvSpPr txBox="1">
            <a:spLocks noGrp="1"/>
          </p:cNvSpPr>
          <p:nvPr>
            <p:ph type="sldNum" idx="12"/>
          </p:nvPr>
        </p:nvSpPr>
        <p:spPr>
          <a:xfrm>
            <a:off x="182879" y="6538914"/>
            <a:ext cx="43617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1pPr>
            <a:lvl2pPr marL="0" marR="0" lvl="1"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2pPr>
            <a:lvl3pPr marL="0" marR="0" lvl="2"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3pPr>
            <a:lvl4pPr marL="0" marR="0" lvl="3"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4pPr>
            <a:lvl5pPr marL="0" marR="0" lvl="4"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5pPr>
            <a:lvl6pPr marL="0" marR="0" lvl="5"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6pPr>
            <a:lvl7pPr marL="0" marR="0" lvl="6"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7pPr>
            <a:lvl8pPr marL="0" marR="0" lvl="7"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8pPr>
            <a:lvl9pPr marL="0" marR="0" lvl="8" indent="0" algn="r" rtl="0">
              <a:spcBef>
                <a:spcPts val="0"/>
              </a:spcBef>
              <a:spcAft>
                <a:spcPts val="0"/>
              </a:spcAft>
              <a:buNone/>
              <a:defRPr sz="1000" b="0" i="0" u="none" strike="noStrike" cap="none">
                <a:solidFill>
                  <a:schemeClr val="lt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788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F5B1E-D210-F742-8F14-BCB39472200C}"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665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7928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9330235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CDE39C-1045-B24F-8AC0-074120AD0E94}" type="slidenum">
              <a:rPr lang="en-US" smtClean="0"/>
              <a:t>‹#›</a:t>
            </a:fld>
            <a:endParaRPr lang="en-US" dirty="0"/>
          </a:p>
        </p:txBody>
      </p:sp>
    </p:spTree>
    <p:extLst>
      <p:ext uri="{BB962C8B-B14F-4D97-AF65-F5344CB8AC3E}">
        <p14:creationId xmlns:p14="http://schemas.microsoft.com/office/powerpoint/2010/main" val="96944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449380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905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3238769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97177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143767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oklahomafamilynetwork.org/professional-referrals/" TargetMode="Externa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fanthearing.org/legislation/federal.html" TargetMode="Externa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hyperlink" Target="https://sde.ok.gov/soonerstart"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hyperlink" Target="mailto:SoonerStart@sde.ok.gov" TargetMode="External"/><Relationship Id="rId2" Type="http://schemas.openxmlformats.org/officeDocument/2006/relationships/hyperlink" Target="https://sde.ok/gov/soonerstart" TargetMode="External"/><Relationship Id="rId1" Type="http://schemas.openxmlformats.org/officeDocument/2006/relationships/slideLayout" Target="../slideLayouts/slideLayout12.xml"/><Relationship Id="rId4" Type="http://schemas.openxmlformats.org/officeDocument/2006/relationships/hyperlink" Target="https://soonersuccess.ouhsc.edu/Portals/1024/Combined%20Sooner%20Start.pdf" TargetMode="Externa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5.svg"/></Relationships>
</file>

<file path=ppt/slides/_rels/slide142.xml.rels><?xml version="1.0" encoding="UTF-8" standalone="yes"?>
<Relationships xmlns="http://schemas.openxmlformats.org/package/2006/relationships"><Relationship Id="rId3" Type="http://schemas.openxmlformats.org/officeDocument/2006/relationships/hyperlink" Target="https://www.audiology.org/practice-resources/practice-guidelines-and-standards/" TargetMode="External"/><Relationship Id="rId2" Type="http://schemas.openxmlformats.org/officeDocument/2006/relationships/hyperlink" Target="https://digitalcommons.usu.edu/jehdi/vol4/iss2/1" TargetMode="External"/><Relationship Id="rId1" Type="http://schemas.openxmlformats.org/officeDocument/2006/relationships/slideLayout" Target="../slideLayouts/slideLayout12.xml"/><Relationship Id="rId6" Type="http://schemas.openxmlformats.org/officeDocument/2006/relationships/hyperlink" Target="http://www.asha.org/policy/" TargetMode="External"/><Relationship Id="rId5" Type="http://schemas.openxmlformats.org/officeDocument/2006/relationships/hyperlink" Target="https://urldefense.proofpoint.com/v2/url?u=http-3A__www.asha.org_policy&amp;d=DwQG-g&amp;c=VjzId-SM5S6aVB_cCGQ0d3uo9UfKByQ3sI6Audoy6dY&amp;r=P9pIJiholW8Wh0ooLQSdkS4QtQD5DZyJukuOOC1Z0mk&amp;m=YzSKg4rbBpNRNEazBt8nRs78AYc6M71qzrGAybcaDXk&amp;s=8u9aEldf0GiCTjjuso4dNTeaFj0W9vT2NREMCNNvFkY&amp;e=" TargetMode="External"/><Relationship Id="rId4" Type="http://schemas.openxmlformats.org/officeDocument/2006/relationships/hyperlink" Target="https://www.audiology.org/clinical-resources/code-of-ethics/"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www.ipfcc.org/about/pfcc.html" TargetMode="External"/><Relationship Id="rId2" Type="http://schemas.openxmlformats.org/officeDocument/2006/relationships/hyperlink" Target="https://doi.org/10.1080/10522150903487081"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Excel_Worksheet1.xlsx"/><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nbsresults.health.ok.gov/"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mailto:nbslab@health.ok.gov"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nhsp.health.ok.gov/" TargetMode="Externa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ehdi-pals.or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hyperlink" Target="https://sde.ok.gov/soonerstart" TargetMode="Externa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830670" y="1727866"/>
            <a:ext cx="7627530" cy="268062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US" sz="5400" dirty="0"/>
              <a:t>The Journey Through Early Hearing Detection and Intervention for Audiologists</a:t>
            </a:r>
            <a:endParaRPr sz="5400" dirty="0"/>
          </a:p>
        </p:txBody>
      </p:sp>
      <p:sp>
        <p:nvSpPr>
          <p:cNvPr id="3" name="Subtitle 2">
            <a:extLst>
              <a:ext uri="{FF2B5EF4-FFF2-40B4-BE49-F238E27FC236}">
                <a16:creationId xmlns:a16="http://schemas.microsoft.com/office/drawing/2014/main" id="{54FF4CF3-6650-2A41-814C-62444E6E52B1}"/>
              </a:ext>
            </a:extLst>
          </p:cNvPr>
          <p:cNvSpPr>
            <a:spLocks noGrp="1"/>
          </p:cNvSpPr>
          <p:nvPr>
            <p:ph type="subTitle" idx="1"/>
          </p:nvPr>
        </p:nvSpPr>
        <p:spPr>
          <a:xfrm>
            <a:off x="830670" y="4572922"/>
            <a:ext cx="7627530" cy="1799303"/>
          </a:xfrm>
        </p:spPr>
        <p:txBody>
          <a:bodyPr>
            <a:normAutofit fontScale="92500" lnSpcReduction="10000"/>
          </a:bodyPr>
          <a:lstStyle/>
          <a:p>
            <a:pPr algn="l"/>
            <a:r>
              <a:rPr lang="en-US" sz="2000" dirty="0"/>
              <a:t>Patricia Burk, M.S., CCC-SLP, LSLS Cert. AVT</a:t>
            </a:r>
          </a:p>
          <a:p>
            <a:pPr algn="l"/>
            <a:r>
              <a:rPr lang="en-US" sz="2000" dirty="0"/>
              <a:t>Debbie Earley, Au.D., CCC-A, F-AAA</a:t>
            </a:r>
          </a:p>
          <a:p>
            <a:pPr algn="l"/>
            <a:r>
              <a:rPr lang="en-US" sz="2000" dirty="0"/>
              <a:t>Renee Powell, M.P.H</a:t>
            </a:r>
          </a:p>
          <a:p>
            <a:pPr algn="l"/>
            <a:r>
              <a:rPr lang="en-US" sz="2000" dirty="0"/>
              <a:t>Gina Richardson, M.S., CCPS</a:t>
            </a:r>
          </a:p>
          <a:p>
            <a:pPr algn="l"/>
            <a:r>
              <a:rPr lang="en-US" sz="2000" dirty="0"/>
              <a:t>Haley </a:t>
            </a:r>
            <a:r>
              <a:rPr lang="en-US" sz="2000" dirty="0" err="1"/>
              <a:t>Kuck</a:t>
            </a:r>
            <a:r>
              <a:rPr lang="en-US" sz="2000" dirty="0"/>
              <a:t>, BS</a:t>
            </a:r>
          </a:p>
          <a:p>
            <a:endParaRPr lang="en-US" sz="1400" dirty="0"/>
          </a:p>
        </p:txBody>
      </p:sp>
      <p:pic>
        <p:nvPicPr>
          <p:cNvPr id="4" name="Picture 3" descr="Graphical user interface, text&#10;&#10;Description automatically generated">
            <a:extLst>
              <a:ext uri="{FF2B5EF4-FFF2-40B4-BE49-F238E27FC236}">
                <a16:creationId xmlns:a16="http://schemas.microsoft.com/office/drawing/2014/main" id="{09F886B2-8640-FB4C-A6D3-30F878AB8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8330" y="5857716"/>
            <a:ext cx="2498725" cy="876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ED5C32-A355-E34C-A7C6-A22CA74D535B}"/>
              </a:ext>
            </a:extLst>
          </p:cNvPr>
          <p:cNvSpPr>
            <a:spLocks noGrp="1"/>
          </p:cNvSpPr>
          <p:nvPr>
            <p:ph type="title"/>
          </p:nvPr>
        </p:nvSpPr>
        <p:spPr>
          <a:xfrm>
            <a:off x="619055" y="817632"/>
            <a:ext cx="8271045" cy="991507"/>
          </a:xfrm>
        </p:spPr>
        <p:txBody>
          <a:bodyPr/>
          <a:lstStyle/>
          <a:p>
            <a:r>
              <a:rPr lang="en-US" sz="4000" dirty="0"/>
              <a:t>Oklahoma NHSP Team</a:t>
            </a:r>
          </a:p>
        </p:txBody>
      </p:sp>
      <p:sp>
        <p:nvSpPr>
          <p:cNvPr id="6" name="Text Placeholder 5">
            <a:extLst>
              <a:ext uri="{FF2B5EF4-FFF2-40B4-BE49-F238E27FC236}">
                <a16:creationId xmlns:a16="http://schemas.microsoft.com/office/drawing/2014/main" id="{22B2E3F9-4B58-164D-84B7-F5CCCA79674F}"/>
              </a:ext>
            </a:extLst>
          </p:cNvPr>
          <p:cNvSpPr>
            <a:spLocks noGrp="1"/>
          </p:cNvSpPr>
          <p:nvPr>
            <p:ph type="body" idx="1"/>
          </p:nvPr>
        </p:nvSpPr>
        <p:spPr>
          <a:xfrm>
            <a:off x="619055" y="2012259"/>
            <a:ext cx="3952944" cy="4069534"/>
          </a:xfrm>
        </p:spPr>
        <p:txBody>
          <a:bodyPr/>
          <a:lstStyle/>
          <a:p>
            <a:pPr marL="0" indent="0">
              <a:buNone/>
            </a:pPr>
            <a:r>
              <a:rPr lang="en-US" sz="2000" b="1" dirty="0"/>
              <a:t>Patricia Burk, MS, CCC-SLP, LSLS. Cert. AVT</a:t>
            </a:r>
          </a:p>
          <a:p>
            <a:pPr marL="0" indent="0">
              <a:buNone/>
            </a:pPr>
            <a:r>
              <a:rPr lang="en-US" sz="2000" dirty="0"/>
              <a:t>Program Coordinator</a:t>
            </a:r>
          </a:p>
          <a:p>
            <a:pPr marL="0" indent="0">
              <a:buNone/>
            </a:pPr>
            <a:endParaRPr lang="en-US" sz="2000" dirty="0"/>
          </a:p>
          <a:p>
            <a:pPr marL="0" indent="0">
              <a:buNone/>
            </a:pPr>
            <a:r>
              <a:rPr lang="en-US" sz="2000" b="1" dirty="0"/>
              <a:t>Darlene McCann</a:t>
            </a:r>
          </a:p>
          <a:p>
            <a:pPr marL="0" indent="0">
              <a:buNone/>
            </a:pPr>
            <a:r>
              <a:rPr lang="en-US" sz="2000" dirty="0"/>
              <a:t>Administrative Technician III</a:t>
            </a:r>
          </a:p>
          <a:p>
            <a:pPr marL="0" indent="0">
              <a:buNone/>
            </a:pPr>
            <a:endParaRPr lang="en-US" sz="2000" dirty="0"/>
          </a:p>
          <a:p>
            <a:pPr marL="0" indent="0">
              <a:buNone/>
            </a:pPr>
            <a:r>
              <a:rPr lang="en-US" sz="2000" b="1" dirty="0"/>
              <a:t>Vacant</a:t>
            </a:r>
          </a:p>
          <a:p>
            <a:pPr marL="0" indent="0">
              <a:buNone/>
            </a:pPr>
            <a:r>
              <a:rPr lang="en-US" sz="2000" dirty="0"/>
              <a:t>Follow-up/Audiology Coordinator</a:t>
            </a:r>
          </a:p>
          <a:p>
            <a:pPr marL="0" indent="0">
              <a:buNone/>
            </a:pPr>
            <a:endParaRPr lang="en-US" sz="2000" dirty="0"/>
          </a:p>
          <a:p>
            <a:pPr marL="0" indent="0">
              <a:buNone/>
            </a:pPr>
            <a:endParaRPr lang="en-US" sz="800" dirty="0"/>
          </a:p>
          <a:p>
            <a:pPr marL="86360" indent="0">
              <a:buNone/>
            </a:pPr>
            <a:endParaRPr lang="en-US" dirty="0"/>
          </a:p>
        </p:txBody>
      </p:sp>
      <p:sp>
        <p:nvSpPr>
          <p:cNvPr id="2" name="Slide Number Placeholder 1">
            <a:extLst>
              <a:ext uri="{FF2B5EF4-FFF2-40B4-BE49-F238E27FC236}">
                <a16:creationId xmlns:a16="http://schemas.microsoft.com/office/drawing/2014/main" id="{85087B4C-EB0F-9144-B7AD-B8A7A6DAED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7" name="Text Placeholder 5">
            <a:extLst>
              <a:ext uri="{FF2B5EF4-FFF2-40B4-BE49-F238E27FC236}">
                <a16:creationId xmlns:a16="http://schemas.microsoft.com/office/drawing/2014/main" id="{55A6C1EE-9994-CA44-A7FD-E8C9B4B0672A}"/>
              </a:ext>
            </a:extLst>
          </p:cNvPr>
          <p:cNvSpPr txBox="1">
            <a:spLocks/>
          </p:cNvSpPr>
          <p:nvPr/>
        </p:nvSpPr>
        <p:spPr>
          <a:xfrm>
            <a:off x="4572000" y="2012259"/>
            <a:ext cx="3952944" cy="40695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70840" algn="l" rtl="0">
              <a:lnSpc>
                <a:spcPct val="90000"/>
              </a:lnSpc>
              <a:spcBef>
                <a:spcPts val="1000"/>
              </a:spcBef>
              <a:spcAft>
                <a:spcPts val="0"/>
              </a:spcAft>
              <a:buClr>
                <a:schemeClr val="accent4"/>
              </a:buClr>
              <a:buSzPts val="2240"/>
              <a:buFont typeface="Noto Sans Symbols"/>
              <a:buChar char="▪"/>
              <a:defRPr sz="2800" b="0" i="0" u="none" strike="noStrike" cap="none">
                <a:solidFill>
                  <a:schemeClr val="tx1"/>
                </a:solidFill>
                <a:latin typeface="Helvetica Neue Light"/>
                <a:ea typeface="Helvetica Neue Light"/>
                <a:cs typeface="Helvetica Neue Light"/>
                <a:sym typeface="Helvetica Neue Light"/>
              </a:defRPr>
            </a:lvl1pPr>
            <a:lvl2pPr marL="914400" marR="0" lvl="1" indent="-350519" algn="l" rtl="0">
              <a:lnSpc>
                <a:spcPct val="90000"/>
              </a:lnSpc>
              <a:spcBef>
                <a:spcPts val="1000"/>
              </a:spcBef>
              <a:spcAft>
                <a:spcPts val="0"/>
              </a:spcAft>
              <a:buClr>
                <a:schemeClr val="accent4"/>
              </a:buClr>
              <a:buSzPts val="1920"/>
              <a:buFont typeface="Noto Sans Symbols"/>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30200" algn="l" rtl="0">
              <a:lnSpc>
                <a:spcPct val="90000"/>
              </a:lnSpc>
              <a:spcBef>
                <a:spcPts val="1000"/>
              </a:spcBef>
              <a:spcAft>
                <a:spcPts val="0"/>
              </a:spcAft>
              <a:buClr>
                <a:schemeClr val="accent4"/>
              </a:buClr>
              <a:buSzPts val="1600"/>
              <a:buFont typeface="Noto Sans Symbols"/>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20039" algn="l" rtl="0">
              <a:lnSpc>
                <a:spcPct val="90000"/>
              </a:lnSpc>
              <a:spcBef>
                <a:spcPts val="1000"/>
              </a:spcBef>
              <a:spcAft>
                <a:spcPts val="0"/>
              </a:spcAft>
              <a:buClr>
                <a:schemeClr val="accent4"/>
              </a:buClr>
              <a:buSzPts val="1440"/>
              <a:buFont typeface="Noto Sans Symbols"/>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20039" algn="l" rtl="0">
              <a:lnSpc>
                <a:spcPct val="90000"/>
              </a:lnSpc>
              <a:spcBef>
                <a:spcPts val="1000"/>
              </a:spcBef>
              <a:spcAft>
                <a:spcPts val="0"/>
              </a:spcAft>
              <a:buClr>
                <a:schemeClr val="accent4"/>
              </a:buClr>
              <a:buSzPts val="1440"/>
              <a:buFont typeface="Noto Sans Symbols"/>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None/>
            </a:pPr>
            <a:r>
              <a:rPr lang="en-US" sz="2000" b="1" dirty="0" err="1"/>
              <a:t>Ketevan</a:t>
            </a:r>
            <a:r>
              <a:rPr lang="en-US" sz="2000" b="1" dirty="0"/>
              <a:t> </a:t>
            </a:r>
            <a:r>
              <a:rPr lang="en-US" sz="2000" b="1" dirty="0" err="1"/>
              <a:t>Danelia</a:t>
            </a:r>
            <a:r>
              <a:rPr lang="en-US" sz="2000" b="1" dirty="0"/>
              <a:t>, PhD</a:t>
            </a:r>
          </a:p>
          <a:p>
            <a:pPr marL="0" indent="0">
              <a:buNone/>
            </a:pPr>
            <a:r>
              <a:rPr lang="en-US" sz="2000" dirty="0"/>
              <a:t>Quality Assurance/Data Coordinator</a:t>
            </a:r>
          </a:p>
          <a:p>
            <a:pPr marL="0" indent="0">
              <a:buFont typeface="Noto Sans Symbols"/>
              <a:buNone/>
            </a:pPr>
            <a:endParaRPr lang="en-US" sz="2000" b="1" dirty="0"/>
          </a:p>
          <a:p>
            <a:pPr marL="0" indent="0">
              <a:buFont typeface="Noto Sans Symbols"/>
              <a:buNone/>
            </a:pPr>
            <a:r>
              <a:rPr lang="en-US" sz="2000" b="1" dirty="0"/>
              <a:t>Desirae White</a:t>
            </a:r>
          </a:p>
          <a:p>
            <a:pPr marL="0" indent="0">
              <a:buFont typeface="Noto Sans Symbols"/>
              <a:buNone/>
            </a:pPr>
            <a:r>
              <a:rPr lang="en-US" sz="2000" dirty="0"/>
              <a:t>Administrative Assistant II</a:t>
            </a:r>
          </a:p>
          <a:p>
            <a:pPr marL="0" indent="0">
              <a:buFont typeface="Noto Sans Symbols"/>
              <a:buNone/>
            </a:pPr>
            <a:endParaRPr lang="en-US" sz="800" b="1" dirty="0"/>
          </a:p>
          <a:p>
            <a:endParaRPr lang="en-US" dirty="0"/>
          </a:p>
        </p:txBody>
      </p:sp>
      <p:pic>
        <p:nvPicPr>
          <p:cNvPr id="8" name="Picture 7" descr="Graphical user interface, text&#10;&#10;Description automatically generated">
            <a:extLst>
              <a:ext uri="{FF2B5EF4-FFF2-40B4-BE49-F238E27FC236}">
                <a16:creationId xmlns:a16="http://schemas.microsoft.com/office/drawing/2014/main" id="{79A391C4-2915-D54B-93D4-F4DC02D88C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8330" y="5857716"/>
            <a:ext cx="2498725" cy="876176"/>
          </a:xfrm>
          <a:prstGeom prst="rect">
            <a:avLst/>
          </a:prstGeom>
        </p:spPr>
      </p:pic>
    </p:spTree>
    <p:extLst>
      <p:ext uri="{BB962C8B-B14F-4D97-AF65-F5344CB8AC3E}">
        <p14:creationId xmlns:p14="http://schemas.microsoft.com/office/powerpoint/2010/main" val="2514915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EE89-9113-7645-A2E2-DD64F25382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3EEC053-80DD-064E-9EEF-BD5D685E1748}"/>
              </a:ext>
            </a:extLst>
          </p:cNvPr>
          <p:cNvSpPr>
            <a:spLocks noGrp="1"/>
          </p:cNvSpPr>
          <p:nvPr>
            <p:ph type="body" idx="1"/>
          </p:nvPr>
        </p:nvSpPr>
        <p:spPr/>
        <p:txBody>
          <a:bodyPr/>
          <a:lstStyle/>
          <a:p>
            <a:pPr lvl="1"/>
            <a:r>
              <a:rPr lang="en-US" sz="2100" dirty="0"/>
              <a:t>“I don’t think I’ve necessarily heard the term but I can definitely say we’ve received [it]. All audiology appointments…really went off what [child] was able to handle…It was always about educating me and my husband and helping us help [child] beyond just being in the facility with them.</a:t>
            </a:r>
          </a:p>
          <a:p>
            <a:pPr lvl="1"/>
            <a:r>
              <a:rPr lang="en-US" sz="2100" dirty="0"/>
              <a:t>“To me what it means is…using person first language and making sure parents are on board…the fact that [our therapy] was about us using those skills and tools we could take home…and it’s not just [us], we have brought [our extended family] in just so they could know what’s going on…so being all inclusive that all these people that are involved with this child need to know what’s going on so they can be as supportive as possible.”</a:t>
            </a:r>
          </a:p>
          <a:p>
            <a:endParaRPr lang="en-US" sz="2100" dirty="0"/>
          </a:p>
          <a:p>
            <a:endParaRPr lang="en-US" sz="2100" dirty="0"/>
          </a:p>
        </p:txBody>
      </p:sp>
      <p:sp>
        <p:nvSpPr>
          <p:cNvPr id="5" name="Slide Number Placeholder 4">
            <a:extLst>
              <a:ext uri="{FF2B5EF4-FFF2-40B4-BE49-F238E27FC236}">
                <a16:creationId xmlns:a16="http://schemas.microsoft.com/office/drawing/2014/main" id="{A7D9ECBC-5130-524A-A4AF-1400EE6F4A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99</a:t>
            </a:fld>
            <a:endParaRPr lang="en-US"/>
          </a:p>
        </p:txBody>
      </p:sp>
    </p:spTree>
    <p:extLst>
      <p:ext uri="{BB962C8B-B14F-4D97-AF65-F5344CB8AC3E}">
        <p14:creationId xmlns:p14="http://schemas.microsoft.com/office/powerpoint/2010/main" val="28340401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3238-83E5-E244-99CA-0EEAFD525171}"/>
              </a:ext>
            </a:extLst>
          </p:cNvPr>
          <p:cNvSpPr>
            <a:spLocks noGrp="1"/>
          </p:cNvSpPr>
          <p:nvPr>
            <p:ph type="title"/>
          </p:nvPr>
        </p:nvSpPr>
        <p:spPr/>
        <p:txBody>
          <a:bodyPr/>
          <a:lstStyle/>
          <a:p>
            <a:r>
              <a:rPr lang="en-US" dirty="0"/>
              <a:t>What the Model Says: </a:t>
            </a:r>
          </a:p>
        </p:txBody>
      </p:sp>
      <p:sp>
        <p:nvSpPr>
          <p:cNvPr id="3" name="Text Placeholder 2">
            <a:extLst>
              <a:ext uri="{FF2B5EF4-FFF2-40B4-BE49-F238E27FC236}">
                <a16:creationId xmlns:a16="http://schemas.microsoft.com/office/drawing/2014/main" id="{4CBEE0DA-832F-2F4E-9F26-01EF687CCF66}"/>
              </a:ext>
            </a:extLst>
          </p:cNvPr>
          <p:cNvSpPr>
            <a:spLocks noGrp="1"/>
          </p:cNvSpPr>
          <p:nvPr>
            <p:ph type="body" idx="1"/>
          </p:nvPr>
        </p:nvSpPr>
        <p:spPr/>
        <p:txBody>
          <a:bodyPr/>
          <a:lstStyle/>
          <a:p>
            <a:r>
              <a:rPr lang="en-US" dirty="0"/>
              <a:t>“PFCC is an approach to the planning, delivery, and evaluation of health care that is grounded in mutually beneficial partnerships.” </a:t>
            </a:r>
          </a:p>
          <a:p>
            <a:pPr marL="86360" indent="0">
              <a:buNone/>
            </a:pPr>
            <a:r>
              <a:rPr lang="en-US" dirty="0"/>
              <a:t>		 </a:t>
            </a:r>
            <a:r>
              <a:rPr lang="en-US" sz="2000" dirty="0"/>
              <a:t>– Institute for Patient and Family Centered Care</a:t>
            </a:r>
            <a:endParaRPr lang="en-US" dirty="0"/>
          </a:p>
          <a:p>
            <a:r>
              <a:rPr lang="en-US" dirty="0"/>
              <a:t>“In truly family-centered relationships, concerns and solutions are identified in active collaboration with families, and providers share complete information to help families make informed decisions”</a:t>
            </a:r>
          </a:p>
          <a:p>
            <a:pPr marL="0" indent="0">
              <a:buNone/>
            </a:pPr>
            <a:r>
              <a:rPr lang="en-US" sz="2000" dirty="0"/>
              <a:t>			 – Partnering with Professionals 2010</a:t>
            </a:r>
          </a:p>
          <a:p>
            <a:endParaRPr lang="en-US" sz="1800" dirty="0">
              <a:highlight>
                <a:srgbClr val="FFFF00"/>
              </a:highlight>
            </a:endParaRPr>
          </a:p>
          <a:p>
            <a:endParaRPr lang="en-US" dirty="0"/>
          </a:p>
        </p:txBody>
      </p:sp>
      <p:sp>
        <p:nvSpPr>
          <p:cNvPr id="5" name="Slide Number Placeholder 4">
            <a:extLst>
              <a:ext uri="{FF2B5EF4-FFF2-40B4-BE49-F238E27FC236}">
                <a16:creationId xmlns:a16="http://schemas.microsoft.com/office/drawing/2014/main" id="{388F727B-E540-DF4F-9F96-6AF8AC5B3F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100</a:t>
            </a:fld>
            <a:endParaRPr lang="en-US"/>
          </a:p>
        </p:txBody>
      </p:sp>
    </p:spTree>
    <p:extLst>
      <p:ext uri="{BB962C8B-B14F-4D97-AF65-F5344CB8AC3E}">
        <p14:creationId xmlns:p14="http://schemas.microsoft.com/office/powerpoint/2010/main" val="21521333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328F-C094-9A49-AFF5-BB69F1648814}"/>
              </a:ext>
            </a:extLst>
          </p:cNvPr>
          <p:cNvSpPr>
            <a:spLocks noGrp="1"/>
          </p:cNvSpPr>
          <p:nvPr>
            <p:ph type="title"/>
          </p:nvPr>
        </p:nvSpPr>
        <p:spPr/>
        <p:txBody>
          <a:bodyPr/>
          <a:lstStyle/>
          <a:p>
            <a:r>
              <a:rPr lang="en-US" dirty="0"/>
              <a:t>4 Core Concepts</a:t>
            </a:r>
          </a:p>
        </p:txBody>
      </p:sp>
      <p:sp>
        <p:nvSpPr>
          <p:cNvPr id="3" name="Text Placeholder 2">
            <a:extLst>
              <a:ext uri="{FF2B5EF4-FFF2-40B4-BE49-F238E27FC236}">
                <a16:creationId xmlns:a16="http://schemas.microsoft.com/office/drawing/2014/main" id="{3602CD86-1D86-2543-8E75-F1894D58A5A5}"/>
              </a:ext>
            </a:extLst>
          </p:cNvPr>
          <p:cNvSpPr>
            <a:spLocks noGrp="1"/>
          </p:cNvSpPr>
          <p:nvPr>
            <p:ph type="body" idx="1"/>
          </p:nvPr>
        </p:nvSpPr>
        <p:spPr/>
        <p:txBody>
          <a:bodyPr/>
          <a:lstStyle/>
          <a:p>
            <a:r>
              <a:rPr lang="en-US" dirty="0"/>
              <a:t>1. Dignity and Respect</a:t>
            </a:r>
          </a:p>
          <a:p>
            <a:pPr lvl="1"/>
            <a:r>
              <a:rPr lang="en-US" dirty="0"/>
              <a:t>Incorporating family values</a:t>
            </a:r>
          </a:p>
          <a:p>
            <a:pPr lvl="1"/>
            <a:r>
              <a:rPr lang="en-US" dirty="0"/>
              <a:t>Listening and honoring family perspectives/choices</a:t>
            </a:r>
          </a:p>
          <a:p>
            <a:pPr marL="457200" lvl="1" indent="0">
              <a:buNone/>
            </a:pPr>
            <a:endParaRPr lang="en-US" dirty="0"/>
          </a:p>
          <a:p>
            <a:r>
              <a:rPr lang="en-US" dirty="0"/>
              <a:t>2. Information Sharing</a:t>
            </a:r>
          </a:p>
          <a:p>
            <a:pPr lvl="1"/>
            <a:r>
              <a:rPr lang="en-US" dirty="0"/>
              <a:t>Information complete and unbiased</a:t>
            </a:r>
          </a:p>
          <a:p>
            <a:pPr lvl="1"/>
            <a:r>
              <a:rPr lang="en-US" dirty="0"/>
              <a:t>Means of sharing information are affirming as well as useful</a:t>
            </a:r>
          </a:p>
          <a:p>
            <a:pPr lvl="1"/>
            <a:r>
              <a:rPr lang="en-US" dirty="0"/>
              <a:t>Information is timely, complete, accurate</a:t>
            </a:r>
          </a:p>
          <a:p>
            <a:endParaRPr lang="en-US" dirty="0"/>
          </a:p>
        </p:txBody>
      </p:sp>
      <p:sp>
        <p:nvSpPr>
          <p:cNvPr id="6" name="Slide Number Placeholder 5">
            <a:extLst>
              <a:ext uri="{FF2B5EF4-FFF2-40B4-BE49-F238E27FC236}">
                <a16:creationId xmlns:a16="http://schemas.microsoft.com/office/drawing/2014/main" id="{71045EA9-A104-F54B-9049-9C30FE2EFD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101</a:t>
            </a:fld>
            <a:endParaRPr lang="en-US"/>
          </a:p>
        </p:txBody>
      </p:sp>
      <p:sp>
        <p:nvSpPr>
          <p:cNvPr id="5" name="TextBox 4">
            <a:extLst>
              <a:ext uri="{FF2B5EF4-FFF2-40B4-BE49-F238E27FC236}">
                <a16:creationId xmlns:a16="http://schemas.microsoft.com/office/drawing/2014/main" id="{F04180DE-65D4-864D-8872-3EFB9722E262}"/>
              </a:ext>
            </a:extLst>
          </p:cNvPr>
          <p:cNvSpPr txBox="1"/>
          <p:nvPr/>
        </p:nvSpPr>
        <p:spPr>
          <a:xfrm>
            <a:off x="619056" y="6177982"/>
            <a:ext cx="6173630" cy="369332"/>
          </a:xfrm>
          <a:prstGeom prst="rect">
            <a:avLst/>
          </a:prstGeom>
          <a:noFill/>
        </p:spPr>
        <p:txBody>
          <a:bodyPr wrap="square" rtlCol="0">
            <a:spAutoFit/>
          </a:bodyPr>
          <a:lstStyle/>
          <a:p>
            <a:r>
              <a:rPr lang="en-US"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Source: Institute for Patient and Family Centered Care</a:t>
            </a:r>
          </a:p>
        </p:txBody>
      </p:sp>
    </p:spTree>
    <p:extLst>
      <p:ext uri="{BB962C8B-B14F-4D97-AF65-F5344CB8AC3E}">
        <p14:creationId xmlns:p14="http://schemas.microsoft.com/office/powerpoint/2010/main" val="16791454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382D-5021-0044-B46E-0547CE4356A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186CFCE-79FE-D745-A712-DC334982026D}"/>
              </a:ext>
            </a:extLst>
          </p:cNvPr>
          <p:cNvSpPr>
            <a:spLocks noGrp="1"/>
          </p:cNvSpPr>
          <p:nvPr>
            <p:ph type="body" idx="1"/>
          </p:nvPr>
        </p:nvSpPr>
        <p:spPr/>
        <p:txBody>
          <a:bodyPr/>
          <a:lstStyle/>
          <a:p>
            <a:r>
              <a:rPr lang="en-US" dirty="0"/>
              <a:t>3. Participation</a:t>
            </a:r>
          </a:p>
          <a:p>
            <a:pPr lvl="1"/>
            <a:r>
              <a:rPr lang="en-US" dirty="0"/>
              <a:t>Family involvement is encouraged and supported</a:t>
            </a:r>
          </a:p>
          <a:p>
            <a:pPr lvl="1"/>
            <a:r>
              <a:rPr lang="en-US" dirty="0"/>
              <a:t>Participation is at the level the family chooses</a:t>
            </a:r>
          </a:p>
          <a:p>
            <a:pPr lvl="1"/>
            <a:endParaRPr lang="en-US" dirty="0"/>
          </a:p>
          <a:p>
            <a:r>
              <a:rPr lang="en-US" dirty="0"/>
              <a:t>4. Collaboration</a:t>
            </a:r>
          </a:p>
          <a:p>
            <a:pPr lvl="1"/>
            <a:r>
              <a:rPr lang="en-US" dirty="0"/>
              <a:t>Collaborating in care delivery </a:t>
            </a:r>
          </a:p>
          <a:p>
            <a:pPr lvl="1"/>
            <a:r>
              <a:rPr lang="en-US" dirty="0"/>
              <a:t>Working “with” patient/family rather than doing “to”/“for” them</a:t>
            </a:r>
          </a:p>
          <a:p>
            <a:endParaRPr lang="en-US" dirty="0"/>
          </a:p>
        </p:txBody>
      </p:sp>
      <p:sp>
        <p:nvSpPr>
          <p:cNvPr id="5" name="Slide Number Placeholder 4">
            <a:extLst>
              <a:ext uri="{FF2B5EF4-FFF2-40B4-BE49-F238E27FC236}">
                <a16:creationId xmlns:a16="http://schemas.microsoft.com/office/drawing/2014/main" id="{5B6A2D0C-9F2B-694D-9066-5E22FF67C2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102</a:t>
            </a:fld>
            <a:endParaRPr lang="en-US"/>
          </a:p>
        </p:txBody>
      </p:sp>
      <p:sp>
        <p:nvSpPr>
          <p:cNvPr id="6" name="TextBox 5">
            <a:extLst>
              <a:ext uri="{FF2B5EF4-FFF2-40B4-BE49-F238E27FC236}">
                <a16:creationId xmlns:a16="http://schemas.microsoft.com/office/drawing/2014/main" id="{60AEBA15-1A66-8849-9778-A529AD099E25}"/>
              </a:ext>
            </a:extLst>
          </p:cNvPr>
          <p:cNvSpPr txBox="1"/>
          <p:nvPr/>
        </p:nvSpPr>
        <p:spPr>
          <a:xfrm>
            <a:off x="619056" y="6304982"/>
            <a:ext cx="5763083" cy="369332"/>
          </a:xfrm>
          <a:prstGeom prst="rect">
            <a:avLst/>
          </a:prstGeom>
          <a:noFill/>
        </p:spPr>
        <p:txBody>
          <a:bodyPr wrap="square" rtlCol="0">
            <a:spAutoFit/>
          </a:bodyPr>
          <a:lstStyle/>
          <a:p>
            <a:r>
              <a:rPr lang="en-US"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Source: Institute for Patient and Family Centered Care</a:t>
            </a:r>
          </a:p>
        </p:txBody>
      </p:sp>
    </p:spTree>
    <p:extLst>
      <p:ext uri="{BB962C8B-B14F-4D97-AF65-F5344CB8AC3E}">
        <p14:creationId xmlns:p14="http://schemas.microsoft.com/office/powerpoint/2010/main" val="3990044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79F2-807D-334D-BE7D-DC4A28337D72}"/>
              </a:ext>
            </a:extLst>
          </p:cNvPr>
          <p:cNvSpPr>
            <a:spLocks noGrp="1"/>
          </p:cNvSpPr>
          <p:nvPr>
            <p:ph type="title"/>
          </p:nvPr>
        </p:nvSpPr>
        <p:spPr/>
        <p:txBody>
          <a:bodyPr/>
          <a:lstStyle/>
          <a:p>
            <a:r>
              <a:rPr lang="en-US" dirty="0"/>
              <a:t>Family-Centered Care Defined</a:t>
            </a:r>
          </a:p>
        </p:txBody>
      </p:sp>
      <p:sp>
        <p:nvSpPr>
          <p:cNvPr id="3" name="Text Placeholder 2">
            <a:extLst>
              <a:ext uri="{FF2B5EF4-FFF2-40B4-BE49-F238E27FC236}">
                <a16:creationId xmlns:a16="http://schemas.microsoft.com/office/drawing/2014/main" id="{4A043B52-8673-ED4B-8A99-6EB820BD23F8}"/>
              </a:ext>
            </a:extLst>
          </p:cNvPr>
          <p:cNvSpPr>
            <a:spLocks noGrp="1"/>
          </p:cNvSpPr>
          <p:nvPr>
            <p:ph type="body" idx="1"/>
          </p:nvPr>
        </p:nvSpPr>
        <p:spPr>
          <a:xfrm>
            <a:off x="588895" y="2154803"/>
            <a:ext cx="3983105" cy="4277802"/>
          </a:xfrm>
        </p:spPr>
        <p:txBody>
          <a:bodyPr/>
          <a:lstStyle/>
          <a:p>
            <a:pPr marL="86360" indent="0" algn="ctr">
              <a:buNone/>
            </a:pPr>
            <a:r>
              <a:rPr lang="en-US" b="1" u="sng" dirty="0"/>
              <a:t>IS NOT</a:t>
            </a:r>
          </a:p>
          <a:p>
            <a:r>
              <a:rPr lang="en-US" sz="2000" dirty="0"/>
              <a:t>Simply demonstrating concern for the family;</a:t>
            </a:r>
          </a:p>
          <a:p>
            <a:r>
              <a:rPr lang="en-US" sz="2000" dirty="0"/>
              <a:t>Simply getting the family to trust your recommendations;</a:t>
            </a:r>
          </a:p>
          <a:p>
            <a:r>
              <a:rPr lang="en-US" sz="2000" dirty="0"/>
              <a:t>Implemented in the same way for every family served in your practice.</a:t>
            </a:r>
          </a:p>
        </p:txBody>
      </p:sp>
      <p:sp>
        <p:nvSpPr>
          <p:cNvPr id="7" name="Slide Number Placeholder 6">
            <a:extLst>
              <a:ext uri="{FF2B5EF4-FFF2-40B4-BE49-F238E27FC236}">
                <a16:creationId xmlns:a16="http://schemas.microsoft.com/office/drawing/2014/main" id="{3C63F953-B683-114B-BEA4-6FC82AF99A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103</a:t>
            </a:fld>
            <a:endParaRPr lang="en-US"/>
          </a:p>
        </p:txBody>
      </p:sp>
      <p:sp>
        <p:nvSpPr>
          <p:cNvPr id="5" name="Text Placeholder 2">
            <a:extLst>
              <a:ext uri="{FF2B5EF4-FFF2-40B4-BE49-F238E27FC236}">
                <a16:creationId xmlns:a16="http://schemas.microsoft.com/office/drawing/2014/main" id="{6C203688-EE95-3E45-A26E-06C9F82E0AB1}"/>
              </a:ext>
            </a:extLst>
          </p:cNvPr>
          <p:cNvSpPr txBox="1">
            <a:spLocks/>
          </p:cNvSpPr>
          <p:nvPr/>
        </p:nvSpPr>
        <p:spPr>
          <a:xfrm>
            <a:off x="4572000" y="2154803"/>
            <a:ext cx="3983105" cy="42778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70840" algn="l" rtl="0">
              <a:lnSpc>
                <a:spcPct val="90000"/>
              </a:lnSpc>
              <a:spcBef>
                <a:spcPts val="1000"/>
              </a:spcBef>
              <a:spcAft>
                <a:spcPts val="0"/>
              </a:spcAft>
              <a:buClr>
                <a:schemeClr val="accent4"/>
              </a:buClr>
              <a:buSzPts val="2240"/>
              <a:buFont typeface="Noto Sans Symbols"/>
              <a:buChar char="▪"/>
              <a:defRPr sz="2800" b="0" i="0" u="none" strike="noStrike" cap="none">
                <a:solidFill>
                  <a:schemeClr val="tx1"/>
                </a:solidFill>
                <a:latin typeface="Helvetica Neue Light"/>
                <a:ea typeface="Helvetica Neue Light"/>
                <a:cs typeface="Helvetica Neue Light"/>
                <a:sym typeface="Helvetica Neue Light"/>
              </a:defRPr>
            </a:lvl1pPr>
            <a:lvl2pPr marL="914400" marR="0" lvl="1" indent="-350519" algn="l" rtl="0">
              <a:lnSpc>
                <a:spcPct val="90000"/>
              </a:lnSpc>
              <a:spcBef>
                <a:spcPts val="1000"/>
              </a:spcBef>
              <a:spcAft>
                <a:spcPts val="0"/>
              </a:spcAft>
              <a:buClr>
                <a:schemeClr val="accent4"/>
              </a:buClr>
              <a:buSzPts val="1920"/>
              <a:buFont typeface="Noto Sans Symbols"/>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30200" algn="l" rtl="0">
              <a:lnSpc>
                <a:spcPct val="90000"/>
              </a:lnSpc>
              <a:spcBef>
                <a:spcPts val="1000"/>
              </a:spcBef>
              <a:spcAft>
                <a:spcPts val="0"/>
              </a:spcAft>
              <a:buClr>
                <a:schemeClr val="accent4"/>
              </a:buClr>
              <a:buSzPts val="1600"/>
              <a:buFont typeface="Noto Sans Symbols"/>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20039" algn="l" rtl="0">
              <a:lnSpc>
                <a:spcPct val="90000"/>
              </a:lnSpc>
              <a:spcBef>
                <a:spcPts val="1000"/>
              </a:spcBef>
              <a:spcAft>
                <a:spcPts val="0"/>
              </a:spcAft>
              <a:buClr>
                <a:schemeClr val="accent4"/>
              </a:buClr>
              <a:buSzPts val="1440"/>
              <a:buFont typeface="Noto Sans Symbols"/>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20039" algn="l" rtl="0">
              <a:lnSpc>
                <a:spcPct val="90000"/>
              </a:lnSpc>
              <a:spcBef>
                <a:spcPts val="1000"/>
              </a:spcBef>
              <a:spcAft>
                <a:spcPts val="0"/>
              </a:spcAft>
              <a:buClr>
                <a:schemeClr val="accent4"/>
              </a:buClr>
              <a:buSzPts val="1440"/>
              <a:buFont typeface="Noto Sans Symbols"/>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86360" indent="0" algn="ctr">
              <a:buNone/>
            </a:pPr>
            <a:r>
              <a:rPr lang="en-US" b="1" u="sng" dirty="0"/>
              <a:t>IS</a:t>
            </a:r>
          </a:p>
          <a:p>
            <a:r>
              <a:rPr lang="en-US" sz="2000" dirty="0"/>
              <a:t>Identifying concerns and solutions together with families;</a:t>
            </a:r>
          </a:p>
          <a:p>
            <a:r>
              <a:rPr lang="en-US" sz="2000" dirty="0"/>
              <a:t>Working as a team to evaluate options and decide what is best;</a:t>
            </a:r>
          </a:p>
          <a:p>
            <a:r>
              <a:rPr lang="en-US" sz="2000" dirty="0"/>
              <a:t>Meeting families where they are, by learning about them and their community, for the sake of getting them where they want to go. </a:t>
            </a:r>
          </a:p>
        </p:txBody>
      </p:sp>
      <p:sp>
        <p:nvSpPr>
          <p:cNvPr id="6" name="TextBox 5">
            <a:extLst>
              <a:ext uri="{FF2B5EF4-FFF2-40B4-BE49-F238E27FC236}">
                <a16:creationId xmlns:a16="http://schemas.microsoft.com/office/drawing/2014/main" id="{D6C6AE06-CFD9-9547-8999-B14320818099}"/>
              </a:ext>
            </a:extLst>
          </p:cNvPr>
          <p:cNvSpPr txBox="1"/>
          <p:nvPr/>
        </p:nvSpPr>
        <p:spPr>
          <a:xfrm>
            <a:off x="798248" y="6399014"/>
            <a:ext cx="4389572" cy="369332"/>
          </a:xfrm>
          <a:prstGeom prst="rect">
            <a:avLst/>
          </a:prstGeom>
          <a:noFill/>
        </p:spPr>
        <p:txBody>
          <a:bodyPr wrap="square" rtlCol="0">
            <a:spAutoFit/>
          </a:bodyPr>
          <a:lstStyle/>
          <a:p>
            <a:r>
              <a:rPr lang="en-US" dirty="0">
                <a:solidFill>
                  <a:schemeClr val="bg1">
                    <a:lumMod val="50000"/>
                  </a:schemeClr>
                </a:solidFill>
              </a:rPr>
              <a:t>Source: Partnering with Professionals 2010</a:t>
            </a:r>
          </a:p>
        </p:txBody>
      </p:sp>
    </p:spTree>
    <p:extLst>
      <p:ext uri="{BB962C8B-B14F-4D97-AF65-F5344CB8AC3E}">
        <p14:creationId xmlns:p14="http://schemas.microsoft.com/office/powerpoint/2010/main" val="6254125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D5D2-19DA-FB41-AC46-65304173EBD3}"/>
              </a:ext>
            </a:extLst>
          </p:cNvPr>
          <p:cNvSpPr>
            <a:spLocks noGrp="1"/>
          </p:cNvSpPr>
          <p:nvPr>
            <p:ph type="title"/>
          </p:nvPr>
        </p:nvSpPr>
        <p:spPr/>
        <p:txBody>
          <a:bodyPr/>
          <a:lstStyle/>
          <a:p>
            <a:r>
              <a:rPr lang="en-US" dirty="0"/>
              <a:t>Why Family-Centered Care? </a:t>
            </a:r>
          </a:p>
        </p:txBody>
      </p:sp>
      <p:sp>
        <p:nvSpPr>
          <p:cNvPr id="3" name="Text Placeholder 2">
            <a:extLst>
              <a:ext uri="{FF2B5EF4-FFF2-40B4-BE49-F238E27FC236}">
                <a16:creationId xmlns:a16="http://schemas.microsoft.com/office/drawing/2014/main" id="{DD82405A-1B9B-6649-A89C-9D6FA0BBE9FA}"/>
              </a:ext>
            </a:extLst>
          </p:cNvPr>
          <p:cNvSpPr>
            <a:spLocks noGrp="1"/>
          </p:cNvSpPr>
          <p:nvPr>
            <p:ph type="body" idx="1"/>
          </p:nvPr>
        </p:nvSpPr>
        <p:spPr/>
        <p:txBody>
          <a:bodyPr/>
          <a:lstStyle/>
          <a:p>
            <a:r>
              <a:rPr lang="en-US" b="1" dirty="0"/>
              <a:t>AAA COE Principle 1</a:t>
            </a:r>
            <a:r>
              <a:rPr lang="en-US" dirty="0"/>
              <a:t>: Members shall provide professional services and conduct research with honesty and compassion, and shall respect the dignity, worth, and rights of those served</a:t>
            </a:r>
          </a:p>
          <a:p>
            <a:r>
              <a:rPr lang="en-US" b="1" dirty="0"/>
              <a:t>AAA COE Principle 5</a:t>
            </a:r>
            <a:r>
              <a:rPr lang="en-US" dirty="0"/>
              <a:t>: Members shall provide accurate information about the nature and management of communicative disorders and about the services and products offered. </a:t>
            </a:r>
          </a:p>
          <a:p>
            <a:endParaRPr lang="en-US" dirty="0"/>
          </a:p>
        </p:txBody>
      </p:sp>
      <p:sp>
        <p:nvSpPr>
          <p:cNvPr id="5" name="Slide Number Placeholder 4">
            <a:extLst>
              <a:ext uri="{FF2B5EF4-FFF2-40B4-BE49-F238E27FC236}">
                <a16:creationId xmlns:a16="http://schemas.microsoft.com/office/drawing/2014/main" id="{EB05D816-CA46-FF4D-A66A-015828C8D4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104</a:t>
            </a:fld>
            <a:endParaRPr lang="en-US"/>
          </a:p>
        </p:txBody>
      </p:sp>
    </p:spTree>
    <p:extLst>
      <p:ext uri="{BB962C8B-B14F-4D97-AF65-F5344CB8AC3E}">
        <p14:creationId xmlns:p14="http://schemas.microsoft.com/office/powerpoint/2010/main" val="72363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572F-E10D-E742-BA85-A44D48FF52F6}"/>
              </a:ext>
            </a:extLst>
          </p:cNvPr>
          <p:cNvSpPr>
            <a:spLocks noGrp="1"/>
          </p:cNvSpPr>
          <p:nvPr>
            <p:ph type="title"/>
          </p:nvPr>
        </p:nvSpPr>
        <p:spPr/>
        <p:txBody>
          <a:bodyPr/>
          <a:lstStyle/>
          <a:p>
            <a:r>
              <a:rPr lang="en-US" sz="4000" dirty="0"/>
              <a:t>(1) What Parents Want You to Know</a:t>
            </a:r>
          </a:p>
        </p:txBody>
      </p:sp>
      <p:sp>
        <p:nvSpPr>
          <p:cNvPr id="3" name="Text Placeholder 2">
            <a:extLst>
              <a:ext uri="{FF2B5EF4-FFF2-40B4-BE49-F238E27FC236}">
                <a16:creationId xmlns:a16="http://schemas.microsoft.com/office/drawing/2014/main" id="{B24FE11E-6507-6E47-B433-91A085B017BA}"/>
              </a:ext>
            </a:extLst>
          </p:cNvPr>
          <p:cNvSpPr>
            <a:spLocks noGrp="1"/>
          </p:cNvSpPr>
          <p:nvPr>
            <p:ph type="body" idx="1"/>
          </p:nvPr>
        </p:nvSpPr>
        <p:spPr/>
        <p:txBody>
          <a:bodyPr/>
          <a:lstStyle/>
          <a:p>
            <a:r>
              <a:rPr lang="en-US" dirty="0"/>
              <a:t>Don’t tell parents “don’t worry about it”</a:t>
            </a:r>
          </a:p>
          <a:p>
            <a:r>
              <a:rPr lang="en-US" dirty="0"/>
              <a:t>Explain your terms</a:t>
            </a:r>
          </a:p>
          <a:p>
            <a:r>
              <a:rPr lang="en-US" dirty="0"/>
              <a:t>The initial diagnosis is so crucial </a:t>
            </a:r>
          </a:p>
          <a:p>
            <a:pPr lvl="1"/>
            <a:r>
              <a:rPr lang="en-US" dirty="0"/>
              <a:t>Be empathetic</a:t>
            </a:r>
          </a:p>
          <a:p>
            <a:pPr lvl="1"/>
            <a:r>
              <a:rPr lang="en-US" dirty="0"/>
              <a:t>Be open to answering questions</a:t>
            </a:r>
          </a:p>
          <a:p>
            <a:pPr lvl="1"/>
            <a:r>
              <a:rPr lang="en-US" dirty="0"/>
              <a:t>Remember that while you may have given a diagnosis of hearing loss multiple other times, for this family, it is their first time, and it is a huge deal to them. </a:t>
            </a:r>
          </a:p>
          <a:p>
            <a:endParaRPr lang="en-US" dirty="0"/>
          </a:p>
          <a:p>
            <a:endParaRPr lang="en-US" dirty="0"/>
          </a:p>
        </p:txBody>
      </p:sp>
      <p:sp>
        <p:nvSpPr>
          <p:cNvPr id="5" name="Slide Number Placeholder 4">
            <a:extLst>
              <a:ext uri="{FF2B5EF4-FFF2-40B4-BE49-F238E27FC236}">
                <a16:creationId xmlns:a16="http://schemas.microsoft.com/office/drawing/2014/main" id="{CEB406D0-ACC5-A64E-8A37-7222686A1E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105</a:t>
            </a:fld>
            <a:endParaRPr lang="en-US"/>
          </a:p>
        </p:txBody>
      </p:sp>
    </p:spTree>
    <p:extLst>
      <p:ext uri="{BB962C8B-B14F-4D97-AF65-F5344CB8AC3E}">
        <p14:creationId xmlns:p14="http://schemas.microsoft.com/office/powerpoint/2010/main" val="41381428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EDB1-3023-9B4F-80DD-BD6A2B5C160A}"/>
              </a:ext>
            </a:extLst>
          </p:cNvPr>
          <p:cNvSpPr>
            <a:spLocks noGrp="1"/>
          </p:cNvSpPr>
          <p:nvPr>
            <p:ph type="title"/>
          </p:nvPr>
        </p:nvSpPr>
        <p:spPr/>
        <p:txBody>
          <a:bodyPr/>
          <a:lstStyle/>
          <a:p>
            <a:r>
              <a:rPr lang="en-US" sz="4000" dirty="0"/>
              <a:t>(2) What Parents Want You to Know</a:t>
            </a:r>
          </a:p>
        </p:txBody>
      </p:sp>
      <p:sp>
        <p:nvSpPr>
          <p:cNvPr id="3" name="Text Placeholder 2">
            <a:extLst>
              <a:ext uri="{FF2B5EF4-FFF2-40B4-BE49-F238E27FC236}">
                <a16:creationId xmlns:a16="http://schemas.microsoft.com/office/drawing/2014/main" id="{3948BA83-F5F5-FC48-9315-BD6BE546B2DC}"/>
              </a:ext>
            </a:extLst>
          </p:cNvPr>
          <p:cNvSpPr>
            <a:spLocks noGrp="1"/>
          </p:cNvSpPr>
          <p:nvPr>
            <p:ph type="body" idx="1"/>
          </p:nvPr>
        </p:nvSpPr>
        <p:spPr/>
        <p:txBody>
          <a:bodyPr/>
          <a:lstStyle/>
          <a:p>
            <a:r>
              <a:rPr lang="en-US" sz="2400" dirty="0"/>
              <a:t>Encourage families to bring someone else in with them to the appointment if there is a suspected diagnosis coming. </a:t>
            </a:r>
          </a:p>
          <a:p>
            <a:r>
              <a:rPr lang="en-US" sz="2400" dirty="0"/>
              <a:t>When it comes to next steps, give them all the options and let them make an informed choice</a:t>
            </a:r>
          </a:p>
          <a:p>
            <a:r>
              <a:rPr lang="en-US" sz="2400" dirty="0"/>
              <a:t>Parents aren’t always the type to reach out, and many feel very alone</a:t>
            </a:r>
          </a:p>
          <a:p>
            <a:r>
              <a:rPr lang="en-US" sz="2400" dirty="0"/>
              <a:t>Be the family’s cheerleader</a:t>
            </a:r>
          </a:p>
          <a:p>
            <a:pPr lvl="1"/>
            <a:r>
              <a:rPr lang="en-US" sz="2000" dirty="0"/>
              <a:t>No accusations or blame</a:t>
            </a:r>
          </a:p>
          <a:p>
            <a:r>
              <a:rPr lang="en-US" sz="2400" dirty="0"/>
              <a:t>Support families even if they don’t always do what you think is best</a:t>
            </a:r>
          </a:p>
          <a:p>
            <a:endParaRPr lang="en-US" dirty="0"/>
          </a:p>
          <a:p>
            <a:endParaRPr lang="en-US" dirty="0"/>
          </a:p>
        </p:txBody>
      </p:sp>
      <p:sp>
        <p:nvSpPr>
          <p:cNvPr id="5" name="Slide Number Placeholder 4">
            <a:extLst>
              <a:ext uri="{FF2B5EF4-FFF2-40B4-BE49-F238E27FC236}">
                <a16:creationId xmlns:a16="http://schemas.microsoft.com/office/drawing/2014/main" id="{F96F584E-4683-1745-B6D4-FCDC12142D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106</a:t>
            </a:fld>
            <a:endParaRPr lang="en-US"/>
          </a:p>
        </p:txBody>
      </p:sp>
    </p:spTree>
    <p:extLst>
      <p:ext uri="{BB962C8B-B14F-4D97-AF65-F5344CB8AC3E}">
        <p14:creationId xmlns:p14="http://schemas.microsoft.com/office/powerpoint/2010/main" val="6720154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0832-354A-1C49-8CA1-56D0AECF9574}"/>
              </a:ext>
            </a:extLst>
          </p:cNvPr>
          <p:cNvSpPr>
            <a:spLocks noGrp="1"/>
          </p:cNvSpPr>
          <p:nvPr>
            <p:ph type="title"/>
          </p:nvPr>
        </p:nvSpPr>
        <p:spPr>
          <a:xfrm>
            <a:off x="588894" y="2456328"/>
            <a:ext cx="8271045" cy="2043953"/>
          </a:xfrm>
        </p:spPr>
        <p:txBody>
          <a:bodyPr/>
          <a:lstStyle/>
          <a:p>
            <a:r>
              <a:rPr lang="en-US" b="1" dirty="0">
                <a:solidFill>
                  <a:schemeClr val="accent1"/>
                </a:solidFill>
              </a:rPr>
              <a:t>“What has made the biggest impact in your journey through childhood hearing loss?”</a:t>
            </a:r>
          </a:p>
        </p:txBody>
      </p:sp>
      <p:sp>
        <p:nvSpPr>
          <p:cNvPr id="3" name="Slide Number Placeholder 2">
            <a:extLst>
              <a:ext uri="{FF2B5EF4-FFF2-40B4-BE49-F238E27FC236}">
                <a16:creationId xmlns:a16="http://schemas.microsoft.com/office/drawing/2014/main" id="{4516146F-A930-DD4B-B21D-86E209A6C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107</a:t>
            </a:fld>
            <a:endParaRPr lang="en-US"/>
          </a:p>
        </p:txBody>
      </p:sp>
    </p:spTree>
    <p:extLst>
      <p:ext uri="{BB962C8B-B14F-4D97-AF65-F5344CB8AC3E}">
        <p14:creationId xmlns:p14="http://schemas.microsoft.com/office/powerpoint/2010/main" val="15423630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3E96BB-43C0-FC49-B7CB-37AE942FA706}"/>
              </a:ext>
            </a:extLst>
          </p:cNvPr>
          <p:cNvSpPr>
            <a:spLocks noGrp="1"/>
          </p:cNvSpPr>
          <p:nvPr>
            <p:ph type="body" idx="1"/>
          </p:nvPr>
        </p:nvSpPr>
        <p:spPr>
          <a:xfrm>
            <a:off x="619056" y="1473485"/>
            <a:ext cx="8271044" cy="4277802"/>
          </a:xfrm>
        </p:spPr>
        <p:txBody>
          <a:bodyPr/>
          <a:lstStyle/>
          <a:p>
            <a:r>
              <a:rPr lang="en-US" sz="2000" dirty="0"/>
              <a:t> “Just being around those parents who have the unilateral hearing loss kid, or another kid with [diagnosis], and just being around those that we can talk about…what’s going on…Just the parent support groups…have been really supportive”</a:t>
            </a:r>
          </a:p>
          <a:p>
            <a:r>
              <a:rPr lang="en-US" sz="2000" dirty="0"/>
              <a:t>“The biggest difference was early intervention...early intervention helped me see…a whole beautiful vast community of people who live right next to me…who helped me see “you will be okay””</a:t>
            </a:r>
          </a:p>
          <a:p>
            <a:r>
              <a:rPr lang="en-US" sz="2000" dirty="0"/>
              <a:t>“Becoming a part of a new community…having other people who had been there and seen families through this process along with having family support”</a:t>
            </a:r>
          </a:p>
          <a:p>
            <a:r>
              <a:rPr lang="en-US" sz="2000" dirty="0"/>
              <a:t>“My spiritual beliefs played a big role in it…one of the things we believe about children is that children are gifts and are perfect…Because of that belief…we were never disappointed.”</a:t>
            </a:r>
          </a:p>
          <a:p>
            <a:endParaRPr lang="en-US" sz="2000" dirty="0"/>
          </a:p>
        </p:txBody>
      </p:sp>
      <p:sp>
        <p:nvSpPr>
          <p:cNvPr id="2" name="Slide Number Placeholder 1">
            <a:extLst>
              <a:ext uri="{FF2B5EF4-FFF2-40B4-BE49-F238E27FC236}">
                <a16:creationId xmlns:a16="http://schemas.microsoft.com/office/drawing/2014/main" id="{851BDEEC-2196-3943-96ED-F979F872B0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108</a:t>
            </a:fld>
            <a:endParaRPr lang="en-US"/>
          </a:p>
        </p:txBody>
      </p:sp>
    </p:spTree>
    <p:extLst>
      <p:ext uri="{BB962C8B-B14F-4D97-AF65-F5344CB8AC3E}">
        <p14:creationId xmlns:p14="http://schemas.microsoft.com/office/powerpoint/2010/main" val="421767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73669"/>
            <a:ext cx="7886700" cy="994172"/>
          </a:xfrm>
        </p:spPr>
        <p:txBody>
          <a:bodyPr/>
          <a:lstStyle/>
          <a:p>
            <a:pPr algn="ctr"/>
            <a:r>
              <a:rPr lang="en-US" sz="4000" dirty="0"/>
              <a:t>History of OK NHSP </a:t>
            </a:r>
          </a:p>
        </p:txBody>
      </p:sp>
      <p:sp>
        <p:nvSpPr>
          <p:cNvPr id="3" name="Slide Number Placeholder 2">
            <a:extLst>
              <a:ext uri="{FF2B5EF4-FFF2-40B4-BE49-F238E27FC236}">
                <a16:creationId xmlns:a16="http://schemas.microsoft.com/office/drawing/2014/main" id="{DD2CA2FE-D796-C346-A3A8-DD81790B16EA}"/>
              </a:ext>
            </a:extLst>
          </p:cNvPr>
          <p:cNvSpPr>
            <a:spLocks noGrp="1"/>
          </p:cNvSpPr>
          <p:nvPr>
            <p:ph type="sldNum" sz="quarter" idx="12"/>
          </p:nvPr>
        </p:nvSpPr>
        <p:spPr/>
        <p:txBody>
          <a:bodyPr/>
          <a:lstStyle/>
          <a:p>
            <a:fld id="{ADC575DA-938C-4D62-A4A6-0E348012F5AD}" type="slidenum">
              <a:rPr lang="en-US" smtClean="0"/>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84728088"/>
              </p:ext>
            </p:extLst>
          </p:nvPr>
        </p:nvGraphicFramePr>
        <p:xfrm>
          <a:off x="757569" y="2053414"/>
          <a:ext cx="8259131" cy="4680478"/>
        </p:xfrm>
        <a:graphic>
          <a:graphicData uri="http://schemas.openxmlformats.org/drawingml/2006/table">
            <a:tbl>
              <a:tblPr/>
              <a:tblGrid>
                <a:gridCol w="629980">
                  <a:extLst>
                    <a:ext uri="{9D8B030D-6E8A-4147-A177-3AD203B41FA5}">
                      <a16:colId xmlns:a16="http://schemas.microsoft.com/office/drawing/2014/main" val="20000"/>
                    </a:ext>
                  </a:extLst>
                </a:gridCol>
                <a:gridCol w="598082">
                  <a:extLst>
                    <a:ext uri="{9D8B030D-6E8A-4147-A177-3AD203B41FA5}">
                      <a16:colId xmlns:a16="http://schemas.microsoft.com/office/drawing/2014/main" val="20001"/>
                    </a:ext>
                  </a:extLst>
                </a:gridCol>
                <a:gridCol w="582132">
                  <a:extLst>
                    <a:ext uri="{9D8B030D-6E8A-4147-A177-3AD203B41FA5}">
                      <a16:colId xmlns:a16="http://schemas.microsoft.com/office/drawing/2014/main" val="20002"/>
                    </a:ext>
                  </a:extLst>
                </a:gridCol>
                <a:gridCol w="789468">
                  <a:extLst>
                    <a:ext uri="{9D8B030D-6E8A-4147-A177-3AD203B41FA5}">
                      <a16:colId xmlns:a16="http://schemas.microsoft.com/office/drawing/2014/main" val="20003"/>
                    </a:ext>
                  </a:extLst>
                </a:gridCol>
                <a:gridCol w="598082">
                  <a:extLst>
                    <a:ext uri="{9D8B030D-6E8A-4147-A177-3AD203B41FA5}">
                      <a16:colId xmlns:a16="http://schemas.microsoft.com/office/drawing/2014/main" val="20004"/>
                    </a:ext>
                  </a:extLst>
                </a:gridCol>
                <a:gridCol w="606056">
                  <a:extLst>
                    <a:ext uri="{9D8B030D-6E8A-4147-A177-3AD203B41FA5}">
                      <a16:colId xmlns:a16="http://schemas.microsoft.com/office/drawing/2014/main" val="20005"/>
                    </a:ext>
                  </a:extLst>
                </a:gridCol>
                <a:gridCol w="653903">
                  <a:extLst>
                    <a:ext uri="{9D8B030D-6E8A-4147-A177-3AD203B41FA5}">
                      <a16:colId xmlns:a16="http://schemas.microsoft.com/office/drawing/2014/main" val="20006"/>
                    </a:ext>
                  </a:extLst>
                </a:gridCol>
                <a:gridCol w="637953">
                  <a:extLst>
                    <a:ext uri="{9D8B030D-6E8A-4147-A177-3AD203B41FA5}">
                      <a16:colId xmlns:a16="http://schemas.microsoft.com/office/drawing/2014/main" val="20007"/>
                    </a:ext>
                  </a:extLst>
                </a:gridCol>
                <a:gridCol w="637954">
                  <a:extLst>
                    <a:ext uri="{9D8B030D-6E8A-4147-A177-3AD203B41FA5}">
                      <a16:colId xmlns:a16="http://schemas.microsoft.com/office/drawing/2014/main" val="4112463549"/>
                    </a:ext>
                  </a:extLst>
                </a:gridCol>
                <a:gridCol w="1108445">
                  <a:extLst>
                    <a:ext uri="{9D8B030D-6E8A-4147-A177-3AD203B41FA5}">
                      <a16:colId xmlns:a16="http://schemas.microsoft.com/office/drawing/2014/main" val="2449986304"/>
                    </a:ext>
                  </a:extLst>
                </a:gridCol>
                <a:gridCol w="1417076">
                  <a:extLst>
                    <a:ext uri="{9D8B030D-6E8A-4147-A177-3AD203B41FA5}">
                      <a16:colId xmlns:a16="http://schemas.microsoft.com/office/drawing/2014/main" val="218957818"/>
                    </a:ext>
                  </a:extLst>
                </a:gridCol>
              </a:tblGrid>
              <a:tr h="348059">
                <a:tc>
                  <a:txBody>
                    <a:bodyPr/>
                    <a:lstStyle/>
                    <a:p>
                      <a:pPr algn="l" fontAlgn="b"/>
                      <a:r>
                        <a:rPr lang="en-US" sz="1800" b="0" i="0" u="none" strike="noStrike" dirty="0">
                          <a:solidFill>
                            <a:schemeClr val="tx1"/>
                          </a:solidFill>
                          <a:latin typeface="Calibri"/>
                        </a:rPr>
                        <a:t>1982</a:t>
                      </a:r>
                    </a:p>
                  </a:txBody>
                  <a:tcPr marL="7144" marR="7144" marT="7144" marB="0"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1983</a:t>
                      </a:r>
                    </a:p>
                  </a:txBody>
                  <a:tcPr marL="7144" marR="7144" marT="7144" marB="0"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1997</a:t>
                      </a:r>
                    </a:p>
                  </a:txBody>
                  <a:tcPr marL="7144" marR="7144" marT="7144" marB="0" anchor="b">
                    <a:lnL>
                      <a:noFill/>
                    </a:lnL>
                    <a:lnR>
                      <a:noFill/>
                    </a:lnR>
                    <a:lnT>
                      <a:noFill/>
                    </a:lnT>
                    <a:lnB>
                      <a:noFill/>
                    </a:lnB>
                    <a:noFill/>
                  </a:tcPr>
                </a:tc>
                <a:tc gridSpan="2">
                  <a:txBody>
                    <a:bodyPr/>
                    <a:lstStyle/>
                    <a:p>
                      <a:pPr algn="l" fontAlgn="b"/>
                      <a:r>
                        <a:rPr lang="en-US" sz="1800" b="0" i="0" u="none" strike="noStrike" dirty="0">
                          <a:solidFill>
                            <a:schemeClr val="tx1"/>
                          </a:solidFill>
                          <a:latin typeface="Calibri"/>
                        </a:rPr>
                        <a:t>         2000</a:t>
                      </a:r>
                    </a:p>
                  </a:txBody>
                  <a:tcPr marL="7144" marR="7144" marT="7144" marB="0" anchor="b">
                    <a:lnL>
                      <a:noFill/>
                    </a:lnL>
                    <a:lnR>
                      <a:noFill/>
                    </a:lnR>
                    <a:lnT>
                      <a:noFill/>
                    </a:lnT>
                    <a:lnB>
                      <a:noFill/>
                    </a:lnB>
                    <a:no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400" b="0" i="0" u="none" strike="noStrike" dirty="0">
                        <a:solidFill>
                          <a:schemeClr val="tx1"/>
                        </a:solidFill>
                        <a:latin typeface="+mn-lt"/>
                      </a:endParaRPr>
                    </a:p>
                  </a:txBody>
                  <a:tcPr marL="9525" marR="9525" marT="9525" marB="0"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2002</a:t>
                      </a:r>
                    </a:p>
                  </a:txBody>
                  <a:tcPr marL="7144" marR="7144" marT="7144" marB="0"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2009</a:t>
                      </a:r>
                    </a:p>
                  </a:txBody>
                  <a:tcPr marL="7144" marR="7144" marT="7144" marB="0" anchor="b">
                    <a:lnL>
                      <a:noFill/>
                    </a:lnL>
                    <a:lnR>
                      <a:noFill/>
                    </a:lnR>
                    <a:lnT>
                      <a:noFill/>
                    </a:lnT>
                    <a:lnB>
                      <a:noFill/>
                    </a:lnB>
                    <a:noFill/>
                  </a:tcPr>
                </a:tc>
                <a:tc gridSpan="4">
                  <a:txBody>
                    <a:bodyPr/>
                    <a:lstStyle/>
                    <a:p>
                      <a:pPr algn="l" fontAlgn="b"/>
                      <a:r>
                        <a:rPr lang="en-US" sz="1800" b="0" i="0" u="none" strike="noStrike" dirty="0">
                          <a:solidFill>
                            <a:schemeClr val="tx1"/>
                          </a:solidFill>
                          <a:latin typeface="Calibri"/>
                        </a:rPr>
                        <a:t>2010     2013      2018       2021</a:t>
                      </a:r>
                    </a:p>
                  </a:txBody>
                  <a:tcPr marL="7144" marR="7144" marT="7144"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32419">
                <a:tc>
                  <a:txBody>
                    <a:bodyPr/>
                    <a:lstStyle/>
                    <a:p>
                      <a:pPr algn="l" fontAlgn="b"/>
                      <a:r>
                        <a:rPr lang="en-US" sz="1800" b="0" i="0" u="none" strike="noStrike" dirty="0">
                          <a:solidFill>
                            <a:schemeClr val="tx1"/>
                          </a:solidFill>
                          <a:latin typeface="Calibri"/>
                        </a:rPr>
                        <a:t>  Law Risk Registry</a:t>
                      </a:r>
                    </a:p>
                  </a:txBody>
                  <a:tcPr marL="7144" marR="7144" marT="7144" marB="0" vert="vert" anchor="b">
                    <a:lnL>
                      <a:noFill/>
                    </a:lnL>
                    <a:lnR>
                      <a:noFill/>
                    </a:lnR>
                    <a:lnT>
                      <a:noFill/>
                    </a:lnT>
                    <a:lnB>
                      <a:noFill/>
                    </a:lnB>
                    <a:noFill/>
                  </a:tcPr>
                </a:tc>
                <a:tc>
                  <a:txBody>
                    <a:bodyPr/>
                    <a:lstStyle/>
                    <a:p>
                      <a:pPr algn="l" fontAlgn="b"/>
                      <a:endParaRPr lang="en-US" sz="1800" b="0" i="0" u="none" strike="noStrike" dirty="0">
                        <a:solidFill>
                          <a:schemeClr val="tx1"/>
                        </a:solidFill>
                        <a:latin typeface="Calibri"/>
                      </a:endParaRPr>
                    </a:p>
                    <a:p>
                      <a:pPr algn="l" fontAlgn="b"/>
                      <a:r>
                        <a:rPr lang="en-US" sz="1800" b="0" i="0" u="none" strike="noStrike" dirty="0">
                          <a:solidFill>
                            <a:schemeClr val="tx1"/>
                          </a:solidFill>
                          <a:latin typeface="Calibri"/>
                        </a:rPr>
                        <a:t>  Implementation of NHSP</a:t>
                      </a:r>
                    </a:p>
                  </a:txBody>
                  <a:tcPr marL="7144" marR="7144" marT="7144" marB="0" vert="vert"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  Funding  Physiologic Screening</a:t>
                      </a:r>
                    </a:p>
                  </a:txBody>
                  <a:tcPr marL="7144" marR="7144" marT="7144" marB="0" vert="vert"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  Development of Taskforce: Audiology,  </a:t>
                      </a:r>
                    </a:p>
                    <a:p>
                      <a:pPr algn="l" fontAlgn="b"/>
                      <a:r>
                        <a:rPr lang="en-US" sz="1800" b="0" i="0" u="none" strike="noStrike" dirty="0">
                          <a:solidFill>
                            <a:schemeClr val="tx1"/>
                          </a:solidFill>
                          <a:latin typeface="Calibri"/>
                        </a:rPr>
                        <a:t>  Early Intervention,</a:t>
                      </a:r>
                      <a:r>
                        <a:rPr lang="en-US" sz="1800" b="0" i="0" u="none" strike="noStrike" baseline="0" dirty="0">
                          <a:solidFill>
                            <a:schemeClr val="tx1"/>
                          </a:solidFill>
                          <a:latin typeface="Calibri"/>
                        </a:rPr>
                        <a:t> and Screening</a:t>
                      </a:r>
                      <a:endParaRPr lang="en-US" sz="1800" b="0" i="0" u="none" strike="noStrike" dirty="0">
                        <a:solidFill>
                          <a:schemeClr val="tx1"/>
                        </a:solidFill>
                        <a:latin typeface="Calibri"/>
                      </a:endParaRPr>
                    </a:p>
                  </a:txBody>
                  <a:tcPr marL="7144" marR="7144" marT="7144" marB="0" vert="vert"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  </a:t>
                      </a:r>
                      <a:r>
                        <a:rPr lang="en-US" sz="1800" b="0" i="0" u="none" strike="noStrike" dirty="0">
                          <a:solidFill>
                            <a:schemeClr val="tx1"/>
                          </a:solidFill>
                          <a:latin typeface="+mn-lt"/>
                        </a:rPr>
                        <a:t>Law Physiologic + Risk Registry</a:t>
                      </a:r>
                      <a:endParaRPr lang="en-US" sz="1800" b="0" i="0" u="none" strike="noStrike" dirty="0">
                        <a:solidFill>
                          <a:schemeClr val="tx1"/>
                        </a:solidFill>
                        <a:latin typeface="Calibri"/>
                      </a:endParaRPr>
                    </a:p>
                  </a:txBody>
                  <a:tcPr marL="7144" marR="7144" marT="7144" marB="0" vert="vert" anchor="b">
                    <a:lnL>
                      <a:noFill/>
                    </a:lnL>
                    <a:lnR>
                      <a:noFill/>
                    </a:lnR>
                    <a:lnT>
                      <a:noFill/>
                    </a:lnT>
                    <a:lnB>
                      <a:noFill/>
                    </a:lnB>
                    <a:noFill/>
                  </a:tcPr>
                </a:tc>
                <a:tc>
                  <a:txBody>
                    <a:bodyPr/>
                    <a:lstStyle/>
                    <a:p>
                      <a:pPr algn="l" fontAlgn="b"/>
                      <a:r>
                        <a:rPr lang="en-US" sz="1800" b="0" i="0" u="none" strike="noStrike" dirty="0">
                          <a:solidFill>
                            <a:schemeClr val="tx1"/>
                          </a:solidFill>
                          <a:latin typeface="+mn-lt"/>
                        </a:rPr>
                        <a:t>  Hearing Screening ALL hospitals</a:t>
                      </a:r>
                      <a:endParaRPr lang="en-US" sz="1800" b="0" i="0" u="none" strike="noStrike" dirty="0">
                        <a:solidFill>
                          <a:schemeClr val="tx1"/>
                        </a:solidFill>
                        <a:latin typeface="Calibri"/>
                      </a:endParaRPr>
                    </a:p>
                  </a:txBody>
                  <a:tcPr marL="7144" marR="7144" marT="7144" marB="0" vert="vert"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  Revised Oklahoma Audiology Taskforce                 </a:t>
                      </a:r>
                    </a:p>
                    <a:p>
                      <a:pPr algn="l" fontAlgn="b"/>
                      <a:r>
                        <a:rPr lang="en-US" sz="1800" b="0" i="0" u="none" strike="noStrike" dirty="0">
                          <a:solidFill>
                            <a:schemeClr val="tx1"/>
                          </a:solidFill>
                          <a:latin typeface="Calibri"/>
                        </a:rPr>
                        <a:t>  (OKAT )</a:t>
                      </a:r>
                    </a:p>
                  </a:txBody>
                  <a:tcPr marL="7144" marR="7144" marT="7144" marB="0" vert="vert" anchor="b">
                    <a:lnL>
                      <a:noFill/>
                    </a:lnL>
                    <a:lnR>
                      <a:noFill/>
                    </a:lnR>
                    <a:lnT>
                      <a:noFill/>
                    </a:lnT>
                    <a:lnB>
                      <a:noFill/>
                    </a:lnB>
                    <a:noFill/>
                  </a:tcPr>
                </a:tc>
                <a:tc>
                  <a:txBody>
                    <a:bodyPr/>
                    <a:lstStyle/>
                    <a:p>
                      <a:pPr algn="l" fontAlgn="b"/>
                      <a:r>
                        <a:rPr lang="en-US" sz="1800" b="0" i="0" u="none" strike="noStrike" baseline="0" dirty="0">
                          <a:solidFill>
                            <a:schemeClr val="tx1"/>
                          </a:solidFill>
                          <a:latin typeface="Calibri"/>
                        </a:rPr>
                        <a:t>  Launched OKAT Subcommittees</a:t>
                      </a:r>
                      <a:endParaRPr lang="en-US" sz="1800" b="0" i="0" u="none" strike="noStrike" dirty="0">
                        <a:solidFill>
                          <a:schemeClr val="tx1"/>
                        </a:solidFill>
                        <a:latin typeface="Calibri"/>
                      </a:endParaRPr>
                    </a:p>
                  </a:txBody>
                  <a:tcPr marL="7144" marR="7144" marT="7144" marB="0" vert="vert"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  </a:t>
                      </a:r>
                      <a:r>
                        <a:rPr lang="en-US" sz="1800" b="0" i="0" u="none" strike="noStrike" baseline="0" dirty="0">
                          <a:solidFill>
                            <a:schemeClr val="tx1"/>
                          </a:solidFill>
                          <a:latin typeface="+mn-lt"/>
                        </a:rPr>
                        <a:t>Launched Hospital Hearing Reports</a:t>
                      </a:r>
                      <a:endParaRPr lang="en-US" sz="1800" b="0" i="0" u="none" strike="noStrike" dirty="0">
                        <a:solidFill>
                          <a:schemeClr val="tx1"/>
                        </a:solidFill>
                        <a:latin typeface="Calibri"/>
                      </a:endParaRPr>
                    </a:p>
                  </a:txBody>
                  <a:tcPr marL="7144" marR="7144" marT="7144" marB="0" vert="vert" anchor="b">
                    <a:lnL>
                      <a:noFill/>
                    </a:lnL>
                    <a:lnR>
                      <a:noFill/>
                    </a:lnR>
                    <a:lnT>
                      <a:noFill/>
                    </a:lnT>
                    <a:lnB>
                      <a:noFill/>
                    </a:lnB>
                    <a:noFill/>
                  </a:tcPr>
                </a:tc>
                <a:tc>
                  <a:txBody>
                    <a:bodyPr/>
                    <a:lstStyle/>
                    <a:p>
                      <a:pPr algn="l" fontAlgn="b"/>
                      <a:r>
                        <a:rPr lang="en-US" sz="1400" b="0" i="0" u="none" strike="noStrike" dirty="0">
                          <a:solidFill>
                            <a:schemeClr val="tx1"/>
                          </a:solidFill>
                          <a:latin typeface="+mn-lt"/>
                        </a:rPr>
                        <a:t>  </a:t>
                      </a:r>
                      <a:r>
                        <a:rPr lang="en-US" sz="1800" b="0" i="0" u="none" strike="noStrike" dirty="0">
                          <a:solidFill>
                            <a:schemeClr val="tx1"/>
                          </a:solidFill>
                          <a:latin typeface="+mn-lt"/>
                        </a:rPr>
                        <a:t>Revisions of Subcommittees          </a:t>
                      </a:r>
                    </a:p>
                    <a:p>
                      <a:pPr algn="l" fontAlgn="b"/>
                      <a:r>
                        <a:rPr lang="en-US" sz="1800" b="0" i="0" u="none" strike="noStrike" dirty="0">
                          <a:solidFill>
                            <a:schemeClr val="tx1"/>
                          </a:solidFill>
                          <a:latin typeface="+mn-lt"/>
                        </a:rPr>
                        <a:t>  into Learning Communities                 </a:t>
                      </a:r>
                    </a:p>
                    <a:p>
                      <a:pPr algn="l" fontAlgn="b"/>
                      <a:r>
                        <a:rPr lang="en-US" sz="1800" b="0" i="0" u="none" strike="noStrike" dirty="0">
                          <a:solidFill>
                            <a:schemeClr val="tx1"/>
                          </a:solidFill>
                          <a:latin typeface="+mn-lt"/>
                        </a:rPr>
                        <a:t>  &amp; 2-Year Gap</a:t>
                      </a:r>
                      <a:r>
                        <a:rPr lang="en-US" sz="1800" b="0" i="0" u="none" strike="noStrike" baseline="0" dirty="0">
                          <a:solidFill>
                            <a:schemeClr val="tx1"/>
                          </a:solidFill>
                          <a:latin typeface="+mn-lt"/>
                        </a:rPr>
                        <a:t> Analysis Project</a:t>
                      </a:r>
                      <a:endParaRPr lang="en-US" sz="1800" b="0" i="0" u="none" strike="noStrike" dirty="0">
                        <a:solidFill>
                          <a:schemeClr val="tx1"/>
                        </a:solidFill>
                        <a:latin typeface="+mn-lt"/>
                      </a:endParaRPr>
                    </a:p>
                  </a:txBody>
                  <a:tcPr marL="7144" marR="7144" marT="7144" marB="0" vert="vert" anchor="b">
                    <a:lnL>
                      <a:noFill/>
                    </a:lnL>
                    <a:lnR>
                      <a:noFill/>
                    </a:lnR>
                    <a:lnT>
                      <a:noFill/>
                    </a:lnT>
                    <a:lnB>
                      <a:noFill/>
                    </a:lnB>
                    <a:noFill/>
                  </a:tcPr>
                </a:tc>
                <a:tc>
                  <a:txBody>
                    <a:bodyPr/>
                    <a:lstStyle/>
                    <a:p>
                      <a:pPr algn="l" fontAlgn="b"/>
                      <a:r>
                        <a:rPr lang="en-US" sz="1800" b="0" i="0" u="none" strike="noStrike" dirty="0">
                          <a:solidFill>
                            <a:schemeClr val="tx1"/>
                          </a:solidFill>
                          <a:latin typeface="Calibri"/>
                        </a:rPr>
                        <a:t>  Post-COVID Relaunch</a:t>
                      </a:r>
                    </a:p>
                  </a:txBody>
                  <a:tcPr marL="7144" marR="7144" marT="7144" marB="0" vert="vert" anchor="b">
                    <a:lnL>
                      <a:noFill/>
                    </a:lnL>
                    <a:lnR>
                      <a:noFill/>
                    </a:lnR>
                    <a:lnT>
                      <a:noFill/>
                    </a:lnT>
                    <a:lnB>
                      <a:noFill/>
                    </a:lnB>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1714500" y="1714500"/>
            <a:ext cx="5200650" cy="300082"/>
          </a:xfrm>
          <a:prstGeom prst="rect">
            <a:avLst/>
          </a:prstGeom>
          <a:noFill/>
        </p:spPr>
        <p:txBody>
          <a:bodyPr wrap="square" rtlCol="0">
            <a:spAutoFit/>
          </a:bodyPr>
          <a:lstStyle/>
          <a:p>
            <a:endParaRPr lang="en-US" sz="1350" dirty="0">
              <a:solidFill>
                <a:prstClr val="black"/>
              </a:solidFill>
            </a:endParaRPr>
          </a:p>
        </p:txBody>
      </p:sp>
      <p:cxnSp>
        <p:nvCxnSpPr>
          <p:cNvPr id="18" name="Straight Arrow Connector 17"/>
          <p:cNvCxnSpPr/>
          <p:nvPr/>
        </p:nvCxnSpPr>
        <p:spPr>
          <a:xfrm>
            <a:off x="326952" y="1885950"/>
            <a:ext cx="8188399"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98132" y="172247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4756" y="1742492"/>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29640" y="174030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04589" y="1714500"/>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86400" y="1714500"/>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15050" y="1714500"/>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99201" y="1714500"/>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 text&#10;&#10;Description automatically generated">
            <a:extLst>
              <a:ext uri="{FF2B5EF4-FFF2-40B4-BE49-F238E27FC236}">
                <a16:creationId xmlns:a16="http://schemas.microsoft.com/office/drawing/2014/main" id="{9FCD1A53-F1FD-264F-AEE9-089742CCCC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8330" y="5857716"/>
            <a:ext cx="2498725" cy="876176"/>
          </a:xfrm>
          <a:prstGeom prst="rect">
            <a:avLst/>
          </a:prstGeom>
        </p:spPr>
      </p:pic>
      <p:cxnSp>
        <p:nvCxnSpPr>
          <p:cNvPr id="15" name="Straight Connector 14"/>
          <p:cNvCxnSpPr/>
          <p:nvPr/>
        </p:nvCxnSpPr>
        <p:spPr>
          <a:xfrm>
            <a:off x="7745819" y="1714500"/>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35496" y="1741082"/>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85242" y="1742492"/>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086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klahma family network logo">
            <a:extLst>
              <a:ext uri="{FF2B5EF4-FFF2-40B4-BE49-F238E27FC236}">
                <a16:creationId xmlns:a16="http://schemas.microsoft.com/office/drawing/2014/main" id="{588D9A39-E0C5-FA4C-817E-6FAB54F534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4238" y="3273497"/>
            <a:ext cx="3765701" cy="1171446"/>
          </a:xfrm>
          <a:prstGeom prst="rect">
            <a:avLst/>
          </a:prstGeom>
        </p:spPr>
      </p:pic>
      <p:sp>
        <p:nvSpPr>
          <p:cNvPr id="2" name="Title 1">
            <a:extLst>
              <a:ext uri="{FF2B5EF4-FFF2-40B4-BE49-F238E27FC236}">
                <a16:creationId xmlns:a16="http://schemas.microsoft.com/office/drawing/2014/main" id="{2FF84088-12D9-BC44-8EF7-E0A8897286E3}"/>
              </a:ext>
            </a:extLst>
          </p:cNvPr>
          <p:cNvSpPr>
            <a:spLocks noGrp="1"/>
          </p:cNvSpPr>
          <p:nvPr>
            <p:ph type="title"/>
          </p:nvPr>
        </p:nvSpPr>
        <p:spPr>
          <a:xfrm>
            <a:off x="588894" y="877048"/>
            <a:ext cx="8271045" cy="1171446"/>
          </a:xfrm>
        </p:spPr>
        <p:txBody>
          <a:bodyPr/>
          <a:lstStyle/>
          <a:p>
            <a:r>
              <a:rPr lang="en-US" sz="3600" dirty="0"/>
              <a:t>Oklahoma Family Network: Putting the Pieces Together for Oklahoma Families</a:t>
            </a:r>
          </a:p>
        </p:txBody>
      </p:sp>
      <p:sp>
        <p:nvSpPr>
          <p:cNvPr id="3" name="Text Placeholder 2">
            <a:extLst>
              <a:ext uri="{FF2B5EF4-FFF2-40B4-BE49-F238E27FC236}">
                <a16:creationId xmlns:a16="http://schemas.microsoft.com/office/drawing/2014/main" id="{0CBC00BC-FEA0-BC4C-958B-3F3EA4C1CE7C}"/>
              </a:ext>
            </a:extLst>
          </p:cNvPr>
          <p:cNvSpPr>
            <a:spLocks noGrp="1"/>
          </p:cNvSpPr>
          <p:nvPr>
            <p:ph type="body" idx="1"/>
          </p:nvPr>
        </p:nvSpPr>
        <p:spPr>
          <a:xfrm>
            <a:off x="588895" y="2154803"/>
            <a:ext cx="4969223" cy="4277802"/>
          </a:xfrm>
        </p:spPr>
        <p:txBody>
          <a:bodyPr/>
          <a:lstStyle/>
          <a:p>
            <a:r>
              <a:rPr lang="en-US" sz="2400" dirty="0"/>
              <a:t>One-stop shop for a family with a special healthcare need or disability, including hearing loss</a:t>
            </a:r>
          </a:p>
          <a:p>
            <a:r>
              <a:rPr lang="en-US" sz="2400" dirty="0"/>
              <a:t>Comprised of parents, not professionals</a:t>
            </a:r>
          </a:p>
          <a:p>
            <a:r>
              <a:rPr lang="en-US" sz="2400" dirty="0"/>
              <a:t>Puts families in touch with other families</a:t>
            </a:r>
          </a:p>
          <a:p>
            <a:pPr lvl="1"/>
            <a:r>
              <a:rPr lang="en-US" sz="2000" dirty="0"/>
              <a:t>Attempts to match families based on diagnosis and geography when possible</a:t>
            </a:r>
          </a:p>
          <a:p>
            <a:endParaRPr lang="en-US" sz="2400" dirty="0"/>
          </a:p>
        </p:txBody>
      </p:sp>
      <p:sp>
        <p:nvSpPr>
          <p:cNvPr id="6" name="Slide Number Placeholder 5">
            <a:extLst>
              <a:ext uri="{FF2B5EF4-FFF2-40B4-BE49-F238E27FC236}">
                <a16:creationId xmlns:a16="http://schemas.microsoft.com/office/drawing/2014/main" id="{4BD28B7E-232C-B844-AAB2-87C3EE284C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109</a:t>
            </a:fld>
            <a:endParaRPr lang="en-US"/>
          </a:p>
        </p:txBody>
      </p:sp>
    </p:spTree>
    <p:extLst>
      <p:ext uri="{BB962C8B-B14F-4D97-AF65-F5344CB8AC3E}">
        <p14:creationId xmlns:p14="http://schemas.microsoft.com/office/powerpoint/2010/main" val="36073732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CEE08148-785D-FF4E-B5E9-ED7F76AA56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670" y="1335405"/>
            <a:ext cx="7600659" cy="4187189"/>
          </a:xfrm>
          <a:prstGeom prst="rect">
            <a:avLst/>
          </a:prstGeom>
        </p:spPr>
      </p:pic>
      <p:sp>
        <p:nvSpPr>
          <p:cNvPr id="2" name="Slide Number Placeholder 1">
            <a:extLst>
              <a:ext uri="{FF2B5EF4-FFF2-40B4-BE49-F238E27FC236}">
                <a16:creationId xmlns:a16="http://schemas.microsoft.com/office/drawing/2014/main" id="{01470480-7C19-7744-AE40-3B2C6AE22F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110</a:t>
            </a:fld>
            <a:endParaRPr lang="en-US"/>
          </a:p>
        </p:txBody>
      </p:sp>
    </p:spTree>
    <p:extLst>
      <p:ext uri="{BB962C8B-B14F-4D97-AF65-F5344CB8AC3E}">
        <p14:creationId xmlns:p14="http://schemas.microsoft.com/office/powerpoint/2010/main" val="37276978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D0D0-030C-2C40-92DE-5AB4E36F1FBD}"/>
              </a:ext>
            </a:extLst>
          </p:cNvPr>
          <p:cNvSpPr>
            <a:spLocks noGrp="1"/>
          </p:cNvSpPr>
          <p:nvPr>
            <p:ph type="title"/>
          </p:nvPr>
        </p:nvSpPr>
        <p:spPr/>
        <p:txBody>
          <a:bodyPr/>
          <a:lstStyle/>
          <a:p>
            <a:r>
              <a:rPr lang="en-US" dirty="0"/>
              <a:t>Oklahoma Family Network</a:t>
            </a:r>
          </a:p>
        </p:txBody>
      </p:sp>
      <p:sp>
        <p:nvSpPr>
          <p:cNvPr id="3" name="Text Placeholder 2">
            <a:extLst>
              <a:ext uri="{FF2B5EF4-FFF2-40B4-BE49-F238E27FC236}">
                <a16:creationId xmlns:a16="http://schemas.microsoft.com/office/drawing/2014/main" id="{2AFEB38C-C370-C048-9E57-512366754C96}"/>
              </a:ext>
            </a:extLst>
          </p:cNvPr>
          <p:cNvSpPr>
            <a:spLocks noGrp="1"/>
          </p:cNvSpPr>
          <p:nvPr>
            <p:ph type="body" idx="1"/>
          </p:nvPr>
        </p:nvSpPr>
        <p:spPr/>
        <p:txBody>
          <a:bodyPr/>
          <a:lstStyle/>
          <a:p>
            <a:r>
              <a:rPr lang="en-US" sz="2400" dirty="0"/>
              <a:t>Guides families on their journey following the diagnosis of a special healthcare need:</a:t>
            </a:r>
          </a:p>
          <a:p>
            <a:pPr lvl="1"/>
            <a:r>
              <a:rPr lang="en-US" sz="2000" dirty="0"/>
              <a:t>Resource navigation</a:t>
            </a:r>
          </a:p>
          <a:p>
            <a:pPr lvl="1"/>
            <a:r>
              <a:rPr lang="en-US" sz="2000" dirty="0"/>
              <a:t>Healthcare system navigation</a:t>
            </a:r>
          </a:p>
          <a:p>
            <a:pPr lvl="1"/>
            <a:r>
              <a:rPr lang="en-US" sz="2000" dirty="0"/>
              <a:t>Emotional support</a:t>
            </a:r>
          </a:p>
          <a:p>
            <a:r>
              <a:rPr lang="en-US" sz="2400" dirty="0"/>
              <a:t>Provide trainings to family: </a:t>
            </a:r>
          </a:p>
          <a:p>
            <a:pPr lvl="1"/>
            <a:r>
              <a:rPr lang="en-US" sz="2000" dirty="0"/>
              <a:t>Follows Parent to Parent USA model </a:t>
            </a:r>
          </a:p>
          <a:p>
            <a:r>
              <a:rPr lang="en-US" sz="2400" dirty="0"/>
              <a:t>Offer resources to parents:</a:t>
            </a:r>
          </a:p>
          <a:p>
            <a:pPr lvl="1"/>
            <a:r>
              <a:rPr lang="en-US" sz="2000" dirty="0"/>
              <a:t>Care notebook to help them keep track of appointments</a:t>
            </a:r>
          </a:p>
          <a:p>
            <a:pPr lvl="1"/>
            <a:r>
              <a:rPr lang="en-US" sz="2000" dirty="0"/>
              <a:t>Joining Forces Training</a:t>
            </a:r>
          </a:p>
          <a:p>
            <a:endParaRPr lang="en-US" sz="2400" dirty="0"/>
          </a:p>
          <a:p>
            <a:endParaRPr lang="en-US" sz="2400" dirty="0"/>
          </a:p>
        </p:txBody>
      </p:sp>
      <p:sp>
        <p:nvSpPr>
          <p:cNvPr id="6" name="Slide Number Placeholder 5">
            <a:extLst>
              <a:ext uri="{FF2B5EF4-FFF2-40B4-BE49-F238E27FC236}">
                <a16:creationId xmlns:a16="http://schemas.microsoft.com/office/drawing/2014/main" id="{4A7262D8-12B3-D041-82FE-8EDA674F5F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111</a:t>
            </a:fld>
            <a:endParaRPr lang="en-US"/>
          </a:p>
        </p:txBody>
      </p:sp>
      <p:pic>
        <p:nvPicPr>
          <p:cNvPr id="5" name="Picture 4" descr="Oklahma family network logo">
            <a:extLst>
              <a:ext uri="{FF2B5EF4-FFF2-40B4-BE49-F238E27FC236}">
                <a16:creationId xmlns:a16="http://schemas.microsoft.com/office/drawing/2014/main" id="{97799931-BF14-6045-B36A-928BAF9721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4238" y="3273497"/>
            <a:ext cx="3765701" cy="1171446"/>
          </a:xfrm>
          <a:prstGeom prst="rect">
            <a:avLst/>
          </a:prstGeom>
        </p:spPr>
      </p:pic>
    </p:spTree>
    <p:extLst>
      <p:ext uri="{BB962C8B-B14F-4D97-AF65-F5344CB8AC3E}">
        <p14:creationId xmlns:p14="http://schemas.microsoft.com/office/powerpoint/2010/main" val="31457420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klahma family network logo">
            <a:extLst>
              <a:ext uri="{FF2B5EF4-FFF2-40B4-BE49-F238E27FC236}">
                <a16:creationId xmlns:a16="http://schemas.microsoft.com/office/drawing/2014/main" id="{8C196C85-08C3-294D-BFF6-0B3A480246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8617" y="4203939"/>
            <a:ext cx="3765701" cy="1171446"/>
          </a:xfrm>
          <a:prstGeom prst="rect">
            <a:avLst/>
          </a:prstGeom>
        </p:spPr>
      </p:pic>
      <p:sp>
        <p:nvSpPr>
          <p:cNvPr id="2" name="Title 1">
            <a:extLst>
              <a:ext uri="{FF2B5EF4-FFF2-40B4-BE49-F238E27FC236}">
                <a16:creationId xmlns:a16="http://schemas.microsoft.com/office/drawing/2014/main" id="{56867B35-D847-BC42-B151-8EC3582295D4}"/>
              </a:ext>
            </a:extLst>
          </p:cNvPr>
          <p:cNvSpPr>
            <a:spLocks noGrp="1"/>
          </p:cNvSpPr>
          <p:nvPr>
            <p:ph type="title"/>
          </p:nvPr>
        </p:nvSpPr>
        <p:spPr>
          <a:xfrm>
            <a:off x="588894" y="1078751"/>
            <a:ext cx="8271045" cy="1285422"/>
          </a:xfrm>
        </p:spPr>
        <p:txBody>
          <a:bodyPr/>
          <a:lstStyle/>
          <a:p>
            <a:r>
              <a:rPr lang="en-US" sz="4000" dirty="0"/>
              <a:t>(1) What happens when someone refers a family to OFN?</a:t>
            </a:r>
          </a:p>
        </p:txBody>
      </p:sp>
      <p:sp>
        <p:nvSpPr>
          <p:cNvPr id="3" name="Text Placeholder 2">
            <a:extLst>
              <a:ext uri="{FF2B5EF4-FFF2-40B4-BE49-F238E27FC236}">
                <a16:creationId xmlns:a16="http://schemas.microsoft.com/office/drawing/2014/main" id="{110C1180-6706-E74A-AD41-728D8393D161}"/>
              </a:ext>
            </a:extLst>
          </p:cNvPr>
          <p:cNvSpPr>
            <a:spLocks noGrp="1"/>
          </p:cNvSpPr>
          <p:nvPr>
            <p:ph type="body" idx="1"/>
          </p:nvPr>
        </p:nvSpPr>
        <p:spPr>
          <a:xfrm>
            <a:off x="588895" y="2470483"/>
            <a:ext cx="4897505" cy="3962121"/>
          </a:xfrm>
        </p:spPr>
        <p:txBody>
          <a:bodyPr/>
          <a:lstStyle/>
          <a:p>
            <a:r>
              <a:rPr lang="en-US" sz="2400" dirty="0"/>
              <a:t>Referral form goes to staff office and then is relayed to the appropriate point person</a:t>
            </a:r>
          </a:p>
          <a:p>
            <a:r>
              <a:rPr lang="en-US" sz="2400" dirty="0"/>
              <a:t>Try to make connection within 24 hours regardless of referral source</a:t>
            </a:r>
          </a:p>
          <a:p>
            <a:r>
              <a:rPr lang="en-US" sz="2400" dirty="0"/>
              <a:t>Some families only desire resources. An appropriate team member will follow-up with resources</a:t>
            </a:r>
          </a:p>
          <a:p>
            <a:endParaRPr lang="en-US" sz="2400" dirty="0"/>
          </a:p>
        </p:txBody>
      </p:sp>
      <p:sp>
        <p:nvSpPr>
          <p:cNvPr id="6" name="Slide Number Placeholder 5">
            <a:extLst>
              <a:ext uri="{FF2B5EF4-FFF2-40B4-BE49-F238E27FC236}">
                <a16:creationId xmlns:a16="http://schemas.microsoft.com/office/drawing/2014/main" id="{697C6118-54E1-F941-B45F-F00518F7FA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112</a:t>
            </a:fld>
            <a:endParaRPr lang="en-US"/>
          </a:p>
        </p:txBody>
      </p:sp>
    </p:spTree>
    <p:extLst>
      <p:ext uri="{BB962C8B-B14F-4D97-AF65-F5344CB8AC3E}">
        <p14:creationId xmlns:p14="http://schemas.microsoft.com/office/powerpoint/2010/main" val="21953318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klahma family network logo">
            <a:extLst>
              <a:ext uri="{FF2B5EF4-FFF2-40B4-BE49-F238E27FC236}">
                <a16:creationId xmlns:a16="http://schemas.microsoft.com/office/drawing/2014/main" id="{719E4FB7-13E3-EB47-A08F-53C2820FDF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4238" y="3273497"/>
            <a:ext cx="3765701" cy="1171446"/>
          </a:xfrm>
          <a:prstGeom prst="rect">
            <a:avLst/>
          </a:prstGeom>
        </p:spPr>
      </p:pic>
      <p:sp>
        <p:nvSpPr>
          <p:cNvPr id="6" name="Title 1">
            <a:extLst>
              <a:ext uri="{FF2B5EF4-FFF2-40B4-BE49-F238E27FC236}">
                <a16:creationId xmlns:a16="http://schemas.microsoft.com/office/drawing/2014/main" id="{BDDB9C93-1727-E64C-B33B-D5B2A738F1DB}"/>
              </a:ext>
            </a:extLst>
          </p:cNvPr>
          <p:cNvSpPr>
            <a:spLocks noGrp="1"/>
          </p:cNvSpPr>
          <p:nvPr>
            <p:ph type="title"/>
          </p:nvPr>
        </p:nvSpPr>
        <p:spPr>
          <a:xfrm>
            <a:off x="588894" y="1078751"/>
            <a:ext cx="8271045" cy="1285422"/>
          </a:xfrm>
        </p:spPr>
        <p:txBody>
          <a:bodyPr/>
          <a:lstStyle/>
          <a:p>
            <a:r>
              <a:rPr lang="en-US" sz="4000" dirty="0"/>
              <a:t>(2) What happens when someone refers a family to OFN?</a:t>
            </a:r>
          </a:p>
        </p:txBody>
      </p:sp>
      <p:sp>
        <p:nvSpPr>
          <p:cNvPr id="3" name="Text Placeholder 2">
            <a:extLst>
              <a:ext uri="{FF2B5EF4-FFF2-40B4-BE49-F238E27FC236}">
                <a16:creationId xmlns:a16="http://schemas.microsoft.com/office/drawing/2014/main" id="{378D8028-FA68-E84D-B238-EA8E145E237A}"/>
              </a:ext>
            </a:extLst>
          </p:cNvPr>
          <p:cNvSpPr>
            <a:spLocks noGrp="1"/>
          </p:cNvSpPr>
          <p:nvPr>
            <p:ph type="body" idx="1"/>
          </p:nvPr>
        </p:nvSpPr>
        <p:spPr>
          <a:xfrm>
            <a:off x="588895" y="2470483"/>
            <a:ext cx="4821305" cy="3962121"/>
          </a:xfrm>
        </p:spPr>
        <p:txBody>
          <a:bodyPr/>
          <a:lstStyle/>
          <a:p>
            <a:r>
              <a:rPr lang="en-US" sz="2400" dirty="0"/>
              <a:t>If they are interested in being matched with a support family, that is the next step</a:t>
            </a:r>
          </a:p>
          <a:p>
            <a:pPr lvl="1"/>
            <a:r>
              <a:rPr lang="en-US" sz="2000" dirty="0"/>
              <a:t>Follow Parent to Parent USA’s matching protocol</a:t>
            </a:r>
          </a:p>
          <a:p>
            <a:r>
              <a:rPr lang="en-US" sz="2400" dirty="0"/>
              <a:t>Staff works to find resources in the local community and will work with the family to ensure those connections are made</a:t>
            </a:r>
          </a:p>
          <a:p>
            <a:endParaRPr lang="en-US" sz="2400" dirty="0"/>
          </a:p>
        </p:txBody>
      </p:sp>
      <p:sp>
        <p:nvSpPr>
          <p:cNvPr id="2" name="Slide Number Placeholder 1">
            <a:extLst>
              <a:ext uri="{FF2B5EF4-FFF2-40B4-BE49-F238E27FC236}">
                <a16:creationId xmlns:a16="http://schemas.microsoft.com/office/drawing/2014/main" id="{6304D83C-7533-9A4E-9284-B2AAAA9B7F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113</a:t>
            </a:fld>
            <a:endParaRPr lang="en-US"/>
          </a:p>
        </p:txBody>
      </p:sp>
    </p:spTree>
    <p:extLst>
      <p:ext uri="{BB962C8B-B14F-4D97-AF65-F5344CB8AC3E}">
        <p14:creationId xmlns:p14="http://schemas.microsoft.com/office/powerpoint/2010/main" val="2590261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D6B1-E4A0-4E42-B1CC-1C521B297CC4}"/>
              </a:ext>
            </a:extLst>
          </p:cNvPr>
          <p:cNvSpPr>
            <a:spLocks noGrp="1"/>
          </p:cNvSpPr>
          <p:nvPr>
            <p:ph type="title"/>
          </p:nvPr>
        </p:nvSpPr>
        <p:spPr/>
        <p:txBody>
          <a:bodyPr/>
          <a:lstStyle/>
          <a:p>
            <a:r>
              <a:rPr lang="en-US" dirty="0"/>
              <a:t>What You Can Do For Families</a:t>
            </a:r>
          </a:p>
        </p:txBody>
      </p:sp>
      <p:sp>
        <p:nvSpPr>
          <p:cNvPr id="3" name="Text Placeholder 2">
            <a:extLst>
              <a:ext uri="{FF2B5EF4-FFF2-40B4-BE49-F238E27FC236}">
                <a16:creationId xmlns:a16="http://schemas.microsoft.com/office/drawing/2014/main" id="{13E769E4-0648-F343-9726-C9031BAC6B38}"/>
              </a:ext>
            </a:extLst>
          </p:cNvPr>
          <p:cNvSpPr>
            <a:spLocks noGrp="1"/>
          </p:cNvSpPr>
          <p:nvPr>
            <p:ph type="body" idx="1"/>
          </p:nvPr>
        </p:nvSpPr>
        <p:spPr>
          <a:xfrm>
            <a:off x="588895" y="2154803"/>
            <a:ext cx="4262505" cy="4277802"/>
          </a:xfrm>
        </p:spPr>
        <p:txBody>
          <a:bodyPr/>
          <a:lstStyle/>
          <a:p>
            <a:r>
              <a:rPr lang="en-US" dirty="0"/>
              <a:t>Tell families about OFN</a:t>
            </a:r>
          </a:p>
          <a:p>
            <a:r>
              <a:rPr lang="en-US" dirty="0"/>
              <a:t>Offer to make the call/referral for them</a:t>
            </a:r>
          </a:p>
          <a:p>
            <a:pPr lvl="1"/>
            <a:r>
              <a:rPr lang="en-US" dirty="0"/>
              <a:t>Many people given a phone number or website won’t reach out themselves</a:t>
            </a:r>
          </a:p>
          <a:p>
            <a:pPr marL="457200" lvl="1" indent="0">
              <a:buNone/>
            </a:pPr>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19D742BD-A7CD-4C4A-AF0E-5A2D8C6C4C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114</a:t>
            </a:fld>
            <a:endParaRPr lang="en-US"/>
          </a:p>
        </p:txBody>
      </p:sp>
      <p:pic>
        <p:nvPicPr>
          <p:cNvPr id="5" name="Picture 4" descr="Oklahma family network logo">
            <a:extLst>
              <a:ext uri="{FF2B5EF4-FFF2-40B4-BE49-F238E27FC236}">
                <a16:creationId xmlns:a16="http://schemas.microsoft.com/office/drawing/2014/main" id="{C577A6A8-E866-5B40-9A6A-4632A9EC1B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4238" y="3273497"/>
            <a:ext cx="3765701" cy="1171446"/>
          </a:xfrm>
          <a:prstGeom prst="rect">
            <a:avLst/>
          </a:prstGeom>
        </p:spPr>
      </p:pic>
    </p:spTree>
    <p:extLst>
      <p:ext uri="{BB962C8B-B14F-4D97-AF65-F5344CB8AC3E}">
        <p14:creationId xmlns:p14="http://schemas.microsoft.com/office/powerpoint/2010/main" val="33993460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C9BE-A9F0-2A4B-8EC7-5D6D152C64E6}"/>
              </a:ext>
            </a:extLst>
          </p:cNvPr>
          <p:cNvSpPr>
            <a:spLocks noGrp="1"/>
          </p:cNvSpPr>
          <p:nvPr>
            <p:ph type="title"/>
          </p:nvPr>
        </p:nvSpPr>
        <p:spPr/>
        <p:txBody>
          <a:bodyPr/>
          <a:lstStyle/>
          <a:p>
            <a:r>
              <a:rPr lang="en-US" dirty="0"/>
              <a:t>Connect Families: 2 Ways</a:t>
            </a:r>
          </a:p>
        </p:txBody>
      </p:sp>
      <p:sp>
        <p:nvSpPr>
          <p:cNvPr id="3" name="Text Placeholder 2">
            <a:extLst>
              <a:ext uri="{FF2B5EF4-FFF2-40B4-BE49-F238E27FC236}">
                <a16:creationId xmlns:a16="http://schemas.microsoft.com/office/drawing/2014/main" id="{9CE6B7DB-BABB-A742-8C56-14482819F3A7}"/>
              </a:ext>
            </a:extLst>
          </p:cNvPr>
          <p:cNvSpPr>
            <a:spLocks noGrp="1"/>
          </p:cNvSpPr>
          <p:nvPr>
            <p:ph type="body" idx="1"/>
          </p:nvPr>
        </p:nvSpPr>
        <p:spPr>
          <a:xfrm>
            <a:off x="588895" y="2154803"/>
            <a:ext cx="4505343" cy="4277802"/>
          </a:xfrm>
        </p:spPr>
        <p:txBody>
          <a:bodyPr/>
          <a:lstStyle/>
          <a:p>
            <a:pPr marL="600710" indent="-514350">
              <a:buFont typeface="+mj-lt"/>
              <a:buAutoNum type="arabicPeriod"/>
            </a:pPr>
            <a:r>
              <a:rPr lang="en-US" dirty="0"/>
              <a:t>Fill out the professional referral form on the OFN website</a:t>
            </a:r>
          </a:p>
          <a:p>
            <a:pPr marL="1057910" lvl="1" indent="-514350"/>
            <a:r>
              <a:rPr lang="en-US" dirty="0">
                <a:hlinkClick r:id="rId2"/>
              </a:rPr>
              <a:t>http://oklahomafamilynetwork.org/professional-referrals/</a:t>
            </a:r>
            <a:endParaRPr lang="en-US" dirty="0"/>
          </a:p>
          <a:p>
            <a:pPr marL="600710" indent="-514350">
              <a:buFont typeface="+mj-lt"/>
              <a:buAutoNum type="arabicPeriod"/>
            </a:pPr>
            <a:r>
              <a:rPr lang="en-US" dirty="0"/>
              <a:t>Contact Tammie </a:t>
            </a:r>
            <a:r>
              <a:rPr lang="en-US" dirty="0" err="1"/>
              <a:t>Burlison</a:t>
            </a:r>
            <a:r>
              <a:rPr lang="en-US" dirty="0"/>
              <a:t> or Renee Powell directly </a:t>
            </a:r>
          </a:p>
          <a:p>
            <a:endParaRPr lang="en-US" dirty="0"/>
          </a:p>
        </p:txBody>
      </p:sp>
      <p:sp>
        <p:nvSpPr>
          <p:cNvPr id="6" name="Slide Number Placeholder 5">
            <a:extLst>
              <a:ext uri="{FF2B5EF4-FFF2-40B4-BE49-F238E27FC236}">
                <a16:creationId xmlns:a16="http://schemas.microsoft.com/office/drawing/2014/main" id="{9208C9FD-AE3C-F64D-821E-D0D5ADC355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115</a:t>
            </a:fld>
            <a:endParaRPr lang="en-US"/>
          </a:p>
        </p:txBody>
      </p:sp>
      <p:pic>
        <p:nvPicPr>
          <p:cNvPr id="5" name="Picture 4" descr="Oklahma family network logo">
            <a:extLst>
              <a:ext uri="{FF2B5EF4-FFF2-40B4-BE49-F238E27FC236}">
                <a16:creationId xmlns:a16="http://schemas.microsoft.com/office/drawing/2014/main" id="{4A2CC78E-24F0-B641-B047-439FDEF67E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4238" y="3273497"/>
            <a:ext cx="3765701" cy="1171446"/>
          </a:xfrm>
          <a:prstGeom prst="rect">
            <a:avLst/>
          </a:prstGeom>
        </p:spPr>
      </p:pic>
    </p:spTree>
    <p:extLst>
      <p:ext uri="{BB962C8B-B14F-4D97-AF65-F5344CB8AC3E}">
        <p14:creationId xmlns:p14="http://schemas.microsoft.com/office/powerpoint/2010/main" val="7889870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FFCA18-51ED-BB47-B990-30AB4FE7B49B}"/>
              </a:ext>
            </a:extLst>
          </p:cNvPr>
          <p:cNvPicPr>
            <a:picLocks noChangeAspect="1"/>
          </p:cNvPicPr>
          <p:nvPr/>
        </p:nvPicPr>
        <p:blipFill>
          <a:blip r:embed="rId2"/>
          <a:stretch>
            <a:fillRect/>
          </a:stretch>
        </p:blipFill>
        <p:spPr>
          <a:xfrm>
            <a:off x="6701349" y="3956141"/>
            <a:ext cx="2324337" cy="2474989"/>
          </a:xfrm>
          <a:prstGeom prst="rect">
            <a:avLst/>
          </a:prstGeom>
        </p:spPr>
      </p:pic>
      <p:pic>
        <p:nvPicPr>
          <p:cNvPr id="5" name="Picture 4">
            <a:extLst>
              <a:ext uri="{FF2B5EF4-FFF2-40B4-BE49-F238E27FC236}">
                <a16:creationId xmlns:a16="http://schemas.microsoft.com/office/drawing/2014/main" id="{1CAED845-19EB-124D-B7C5-AE71F06F359D}"/>
              </a:ext>
            </a:extLst>
          </p:cNvPr>
          <p:cNvPicPr>
            <a:picLocks noChangeAspect="1"/>
          </p:cNvPicPr>
          <p:nvPr/>
        </p:nvPicPr>
        <p:blipFill>
          <a:blip r:embed="rId3"/>
          <a:stretch>
            <a:fillRect/>
          </a:stretch>
        </p:blipFill>
        <p:spPr>
          <a:xfrm>
            <a:off x="6750096" y="1836591"/>
            <a:ext cx="2226844" cy="2290467"/>
          </a:xfrm>
          <a:prstGeom prst="rect">
            <a:avLst/>
          </a:prstGeom>
        </p:spPr>
      </p:pic>
      <p:sp>
        <p:nvSpPr>
          <p:cNvPr id="2" name="Title 1">
            <a:extLst>
              <a:ext uri="{FF2B5EF4-FFF2-40B4-BE49-F238E27FC236}">
                <a16:creationId xmlns:a16="http://schemas.microsoft.com/office/drawing/2014/main" id="{B85B374A-10E4-564C-A58C-0ED04C5B1974}"/>
              </a:ext>
            </a:extLst>
          </p:cNvPr>
          <p:cNvSpPr>
            <a:spLocks noGrp="1"/>
          </p:cNvSpPr>
          <p:nvPr>
            <p:ph type="title"/>
          </p:nvPr>
        </p:nvSpPr>
        <p:spPr/>
        <p:txBody>
          <a:bodyPr/>
          <a:lstStyle/>
          <a:p>
            <a:r>
              <a:rPr lang="en-US" sz="3600" dirty="0"/>
              <a:t>OFN EHDI Team Contact Information</a:t>
            </a:r>
          </a:p>
        </p:txBody>
      </p:sp>
      <p:sp>
        <p:nvSpPr>
          <p:cNvPr id="3" name="Text Placeholder 2">
            <a:extLst>
              <a:ext uri="{FF2B5EF4-FFF2-40B4-BE49-F238E27FC236}">
                <a16:creationId xmlns:a16="http://schemas.microsoft.com/office/drawing/2014/main" id="{4BE7D528-552F-D047-9131-050182047DAD}"/>
              </a:ext>
            </a:extLst>
          </p:cNvPr>
          <p:cNvSpPr>
            <a:spLocks noGrp="1"/>
          </p:cNvSpPr>
          <p:nvPr>
            <p:ph type="body" idx="1"/>
          </p:nvPr>
        </p:nvSpPr>
        <p:spPr>
          <a:xfrm>
            <a:off x="588894" y="2064833"/>
            <a:ext cx="6331859" cy="4277802"/>
          </a:xfrm>
        </p:spPr>
        <p:txBody>
          <a:bodyPr/>
          <a:lstStyle/>
          <a:p>
            <a:pPr marL="86360" indent="0">
              <a:buNone/>
            </a:pPr>
            <a:r>
              <a:rPr lang="en-US" sz="2000" b="1" dirty="0"/>
              <a:t>Renee Powell</a:t>
            </a:r>
          </a:p>
          <a:p>
            <a:r>
              <a:rPr lang="en-US" sz="2000" dirty="0"/>
              <a:t>Phone: (405) 413-6434</a:t>
            </a:r>
          </a:p>
          <a:p>
            <a:r>
              <a:rPr lang="en-US" sz="2000" dirty="0"/>
              <a:t>Email: renee-powell@oklahomafamilynetwork.org</a:t>
            </a:r>
            <a:endParaRPr lang="en-US" sz="2000" dirty="0">
              <a:highlight>
                <a:srgbClr val="FFFF00"/>
              </a:highlight>
            </a:endParaRPr>
          </a:p>
          <a:p>
            <a:endParaRPr lang="en-US" sz="2000" dirty="0"/>
          </a:p>
          <a:p>
            <a:pPr marL="86360" indent="0">
              <a:buNone/>
            </a:pPr>
            <a:r>
              <a:rPr lang="en-US" sz="2000" b="1" dirty="0"/>
              <a:t>Tammie </a:t>
            </a:r>
            <a:r>
              <a:rPr lang="en-US" sz="2000" b="1" dirty="0" err="1"/>
              <a:t>Burlison</a:t>
            </a:r>
            <a:endParaRPr lang="en-US" sz="2000" b="1" dirty="0">
              <a:highlight>
                <a:srgbClr val="FFFF00"/>
              </a:highlight>
            </a:endParaRPr>
          </a:p>
          <a:p>
            <a:r>
              <a:rPr lang="en-US" sz="2000" dirty="0"/>
              <a:t>Phone: (405) 826-5926</a:t>
            </a:r>
          </a:p>
          <a:p>
            <a:r>
              <a:rPr lang="en-US" sz="2000" dirty="0"/>
              <a:t>Email: </a:t>
            </a:r>
            <a:r>
              <a:rPr lang="en-US" sz="2000" dirty="0" err="1"/>
              <a:t>tammie-burlison@oklahomafamilynetwork.org</a:t>
            </a:r>
            <a:endParaRPr lang="en-US" sz="2000" dirty="0">
              <a:highlight>
                <a:srgbClr val="FFFF00"/>
              </a:highlight>
            </a:endParaRPr>
          </a:p>
          <a:p>
            <a:endParaRPr lang="en-US" dirty="0"/>
          </a:p>
        </p:txBody>
      </p:sp>
      <p:sp>
        <p:nvSpPr>
          <p:cNvPr id="7" name="Slide Number Placeholder 6">
            <a:extLst>
              <a:ext uri="{FF2B5EF4-FFF2-40B4-BE49-F238E27FC236}">
                <a16:creationId xmlns:a16="http://schemas.microsoft.com/office/drawing/2014/main" id="{5160A03A-1C5A-BF47-A2A3-CC3DE80645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116</a:t>
            </a:fld>
            <a:endParaRPr lang="en-US"/>
          </a:p>
        </p:txBody>
      </p:sp>
      <p:pic>
        <p:nvPicPr>
          <p:cNvPr id="8" name="Picture 7" descr="Oklahma family network logo">
            <a:extLst>
              <a:ext uri="{FF2B5EF4-FFF2-40B4-BE49-F238E27FC236}">
                <a16:creationId xmlns:a16="http://schemas.microsoft.com/office/drawing/2014/main" id="{BE134BDD-1495-544F-A08E-71A6402B75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2271" y="5215437"/>
            <a:ext cx="3765701" cy="1171446"/>
          </a:xfrm>
          <a:prstGeom prst="rect">
            <a:avLst/>
          </a:prstGeom>
        </p:spPr>
      </p:pic>
    </p:spTree>
    <p:extLst>
      <p:ext uri="{BB962C8B-B14F-4D97-AF65-F5344CB8AC3E}">
        <p14:creationId xmlns:p14="http://schemas.microsoft.com/office/powerpoint/2010/main" val="28537939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1742-38A5-0A43-A415-5A421474F90A}"/>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A65DB052-E2D4-0044-8201-377B57C63FBA}"/>
              </a:ext>
            </a:extLst>
          </p:cNvPr>
          <p:cNvSpPr>
            <a:spLocks noGrp="1"/>
          </p:cNvSpPr>
          <p:nvPr>
            <p:ph type="body" idx="1"/>
          </p:nvPr>
        </p:nvSpPr>
        <p:spPr/>
        <p:txBody>
          <a:bodyPr/>
          <a:lstStyle/>
          <a:p>
            <a:r>
              <a:rPr lang="en-US" dirty="0"/>
              <a:t>Family-centered care is much more than simply wanting what is best for a family, it is a partnership</a:t>
            </a:r>
          </a:p>
          <a:p>
            <a:r>
              <a:rPr lang="en-US" dirty="0"/>
              <a:t>Audiologists can ease the initial diagnosis of hearing loss by meeting families where they are and showing empathy</a:t>
            </a:r>
          </a:p>
          <a:p>
            <a:r>
              <a:rPr lang="en-US" dirty="0"/>
              <a:t>Oklahoma Family Network exists as a resource to connect families to other families </a:t>
            </a:r>
          </a:p>
          <a:p>
            <a:endParaRPr lang="en-US" dirty="0"/>
          </a:p>
        </p:txBody>
      </p:sp>
      <p:sp>
        <p:nvSpPr>
          <p:cNvPr id="5" name="Slide Number Placeholder 4">
            <a:extLst>
              <a:ext uri="{FF2B5EF4-FFF2-40B4-BE49-F238E27FC236}">
                <a16:creationId xmlns:a16="http://schemas.microsoft.com/office/drawing/2014/main" id="{C72FD707-1A3A-794A-87FF-26979B983A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117</a:t>
            </a:fld>
            <a:endParaRPr lang="en-US"/>
          </a:p>
        </p:txBody>
      </p:sp>
    </p:spTree>
    <p:extLst>
      <p:ext uri="{BB962C8B-B14F-4D97-AF65-F5344CB8AC3E}">
        <p14:creationId xmlns:p14="http://schemas.microsoft.com/office/powerpoint/2010/main" val="9785097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6445-3114-994B-8515-2E87B9F3B7E4}"/>
              </a:ext>
            </a:extLst>
          </p:cNvPr>
          <p:cNvSpPr>
            <a:spLocks noGrp="1"/>
          </p:cNvSpPr>
          <p:nvPr>
            <p:ph type="title"/>
          </p:nvPr>
        </p:nvSpPr>
        <p:spPr/>
        <p:txBody>
          <a:bodyPr/>
          <a:lstStyle/>
          <a:p>
            <a:r>
              <a:rPr lang="en-US" dirty="0"/>
              <a:t>Sabrina’s Story</a:t>
            </a:r>
          </a:p>
        </p:txBody>
      </p:sp>
      <p:sp>
        <p:nvSpPr>
          <p:cNvPr id="3" name="Slide Number Placeholder 2">
            <a:extLst>
              <a:ext uri="{FF2B5EF4-FFF2-40B4-BE49-F238E27FC236}">
                <a16:creationId xmlns:a16="http://schemas.microsoft.com/office/drawing/2014/main" id="{0950BB55-6CA6-114C-87FE-56EAB381C9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118</a:t>
            </a:fld>
            <a:endParaRPr lang="en-US"/>
          </a:p>
        </p:txBody>
      </p:sp>
      <p:sp>
        <p:nvSpPr>
          <p:cNvPr id="5" name="TextBox 4">
            <a:extLst>
              <a:ext uri="{FF2B5EF4-FFF2-40B4-BE49-F238E27FC236}">
                <a16:creationId xmlns:a16="http://schemas.microsoft.com/office/drawing/2014/main" id="{54C048D3-3DE6-0D44-BAD7-C711E6957CEC}"/>
              </a:ext>
            </a:extLst>
          </p:cNvPr>
          <p:cNvSpPr txBox="1"/>
          <p:nvPr/>
        </p:nvSpPr>
        <p:spPr>
          <a:xfrm>
            <a:off x="839755" y="2183363"/>
            <a:ext cx="4590661" cy="369332"/>
          </a:xfrm>
          <a:prstGeom prst="rect">
            <a:avLst/>
          </a:prstGeom>
          <a:noFill/>
        </p:spPr>
        <p:txBody>
          <a:bodyPr wrap="square" rtlCol="0">
            <a:spAutoFit/>
          </a:bodyPr>
          <a:lstStyle/>
          <a:p>
            <a:r>
              <a:rPr lang="en-US" dirty="0"/>
              <a:t>*2-3 minute family story video here*</a:t>
            </a:r>
          </a:p>
        </p:txBody>
      </p:sp>
    </p:spTree>
    <p:extLst>
      <p:ext uri="{BB962C8B-B14F-4D97-AF65-F5344CB8AC3E}">
        <p14:creationId xmlns:p14="http://schemas.microsoft.com/office/powerpoint/2010/main" val="384434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EC2D-41A9-064B-9DD3-CE23FB3761C7}"/>
              </a:ext>
            </a:extLst>
          </p:cNvPr>
          <p:cNvSpPr>
            <a:spLocks noGrp="1"/>
          </p:cNvSpPr>
          <p:nvPr>
            <p:ph type="title"/>
          </p:nvPr>
        </p:nvSpPr>
        <p:spPr/>
        <p:txBody>
          <a:bodyPr/>
          <a:lstStyle/>
          <a:p>
            <a:r>
              <a:rPr lang="en-US" sz="4000" dirty="0"/>
              <a:t>National EHDI Legislation</a:t>
            </a:r>
          </a:p>
        </p:txBody>
      </p:sp>
      <p:sp>
        <p:nvSpPr>
          <p:cNvPr id="3" name="Text Placeholder 2">
            <a:extLst>
              <a:ext uri="{FF2B5EF4-FFF2-40B4-BE49-F238E27FC236}">
                <a16:creationId xmlns:a16="http://schemas.microsoft.com/office/drawing/2014/main" id="{68A3A552-3343-C849-A313-A829B24D9618}"/>
              </a:ext>
            </a:extLst>
          </p:cNvPr>
          <p:cNvSpPr>
            <a:spLocks noGrp="1"/>
          </p:cNvSpPr>
          <p:nvPr>
            <p:ph type="body" idx="1"/>
          </p:nvPr>
        </p:nvSpPr>
        <p:spPr/>
        <p:txBody>
          <a:bodyPr/>
          <a:lstStyle/>
          <a:p>
            <a:r>
              <a:rPr lang="en-US" sz="2000" dirty="0"/>
              <a:t>Early Hearing Detection and Intervention (EHDI) Act of 2017 </a:t>
            </a:r>
          </a:p>
          <a:p>
            <a:pPr lvl="1"/>
            <a:r>
              <a:rPr lang="en-US" sz="1800" dirty="0"/>
              <a:t>PL 115-71</a:t>
            </a:r>
          </a:p>
          <a:p>
            <a:pPr lvl="1"/>
            <a:r>
              <a:rPr lang="en-US" sz="1800" dirty="0"/>
              <a:t>Updates to legislation passed in 2010</a:t>
            </a:r>
          </a:p>
          <a:p>
            <a:r>
              <a:rPr lang="en-US" sz="2000" dirty="0"/>
              <a:t>3 Health and Human Services (HHS) agencies to coordinate nationally</a:t>
            </a:r>
          </a:p>
          <a:p>
            <a:pPr lvl="1"/>
            <a:r>
              <a:rPr lang="en-US" sz="1800" dirty="0"/>
              <a:t>Health Resources and Services Administration (HRSA)</a:t>
            </a:r>
          </a:p>
          <a:p>
            <a:pPr lvl="1"/>
            <a:r>
              <a:rPr lang="en-US" sz="1800" dirty="0"/>
              <a:t>Centers for Disease Control and Prevention (CDC)</a:t>
            </a:r>
          </a:p>
          <a:p>
            <a:pPr lvl="1"/>
            <a:r>
              <a:rPr lang="en-US" sz="1800" dirty="0"/>
              <a:t>National Institutes of Health (NIH)</a:t>
            </a:r>
          </a:p>
          <a:p>
            <a:r>
              <a:rPr lang="en-US" sz="2000" dirty="0"/>
              <a:t>Reauthorizes funding to improve state EHDI programs from HRSA</a:t>
            </a:r>
          </a:p>
          <a:p>
            <a:r>
              <a:rPr lang="en-US" sz="2000" dirty="0"/>
              <a:t>Expands program to include young children at risk for late-onset hearing loss</a:t>
            </a:r>
          </a:p>
          <a:p>
            <a:r>
              <a:rPr lang="en-US" sz="2000" dirty="0">
                <a:hlinkClick r:id="rId2"/>
              </a:rPr>
              <a:t>https://www.infanthearing.org/legislation/federal.html</a:t>
            </a:r>
            <a:r>
              <a:rPr lang="en-US" sz="2000" dirty="0"/>
              <a:t> </a:t>
            </a:r>
          </a:p>
        </p:txBody>
      </p:sp>
      <p:sp>
        <p:nvSpPr>
          <p:cNvPr id="5" name="Slide Number Placeholder 4">
            <a:extLst>
              <a:ext uri="{FF2B5EF4-FFF2-40B4-BE49-F238E27FC236}">
                <a16:creationId xmlns:a16="http://schemas.microsoft.com/office/drawing/2014/main" id="{F0C3A801-901D-9F4C-AEF8-A70381AC5E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1981823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C9F06-F582-1B4F-9E46-71CA41FFEEF5}"/>
              </a:ext>
            </a:extLst>
          </p:cNvPr>
          <p:cNvSpPr>
            <a:spLocks noGrp="1"/>
          </p:cNvSpPr>
          <p:nvPr>
            <p:ph type="title"/>
          </p:nvPr>
        </p:nvSpPr>
        <p:spPr/>
        <p:txBody>
          <a:bodyPr/>
          <a:lstStyle/>
          <a:p>
            <a:r>
              <a:rPr lang="en-US" dirty="0"/>
              <a:t>Part C, Early Intervention, and SoonerStart</a:t>
            </a:r>
          </a:p>
        </p:txBody>
      </p:sp>
      <p:sp>
        <p:nvSpPr>
          <p:cNvPr id="6" name="Subtitle 5">
            <a:extLst>
              <a:ext uri="{FF2B5EF4-FFF2-40B4-BE49-F238E27FC236}">
                <a16:creationId xmlns:a16="http://schemas.microsoft.com/office/drawing/2014/main" id="{07F6F92A-07B0-AE48-A419-E6D8BEFD1D63}"/>
              </a:ext>
            </a:extLst>
          </p:cNvPr>
          <p:cNvSpPr>
            <a:spLocks noGrp="1"/>
          </p:cNvSpPr>
          <p:nvPr>
            <p:ph type="body" idx="1"/>
          </p:nvPr>
        </p:nvSpPr>
        <p:spPr/>
        <p:txBody>
          <a:bodyPr/>
          <a:lstStyle/>
          <a:p>
            <a:r>
              <a:rPr lang="en-US" dirty="0"/>
              <a:t>What do audiologists need to know?</a:t>
            </a:r>
          </a:p>
        </p:txBody>
      </p:sp>
    </p:spTree>
    <p:extLst>
      <p:ext uri="{BB962C8B-B14F-4D97-AF65-F5344CB8AC3E}">
        <p14:creationId xmlns:p14="http://schemas.microsoft.com/office/powerpoint/2010/main" val="464864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43D5-4D48-FD41-B9A1-180BA92329E8}"/>
              </a:ext>
            </a:extLst>
          </p:cNvPr>
          <p:cNvSpPr>
            <a:spLocks noGrp="1"/>
          </p:cNvSpPr>
          <p:nvPr>
            <p:ph type="title"/>
          </p:nvPr>
        </p:nvSpPr>
        <p:spPr/>
        <p:txBody>
          <a:bodyPr/>
          <a:lstStyle/>
          <a:p>
            <a:r>
              <a:rPr lang="en-US" sz="3600" dirty="0"/>
              <a:t>Highlighted Question from 2018 Survey</a:t>
            </a:r>
          </a:p>
        </p:txBody>
      </p:sp>
      <p:sp>
        <p:nvSpPr>
          <p:cNvPr id="3" name="Text Placeholder 2">
            <a:extLst>
              <a:ext uri="{FF2B5EF4-FFF2-40B4-BE49-F238E27FC236}">
                <a16:creationId xmlns:a16="http://schemas.microsoft.com/office/drawing/2014/main" id="{3EC35FF2-94F9-AB49-87C0-DF1139E84F58}"/>
              </a:ext>
            </a:extLst>
          </p:cNvPr>
          <p:cNvSpPr>
            <a:spLocks noGrp="1"/>
          </p:cNvSpPr>
          <p:nvPr>
            <p:ph type="body" idx="1"/>
          </p:nvPr>
        </p:nvSpPr>
        <p:spPr/>
        <p:txBody>
          <a:bodyPr/>
          <a:lstStyle/>
          <a:p>
            <a:r>
              <a:rPr lang="en-US" dirty="0"/>
              <a:t>Survey question: “What obstacles to do you see in regards to children getting early intervention (EI) services?”</a:t>
            </a:r>
          </a:p>
          <a:p>
            <a:r>
              <a:rPr lang="en-US" dirty="0"/>
              <a:t>Answers included: </a:t>
            </a:r>
          </a:p>
          <a:p>
            <a:pPr lvl="1"/>
            <a:r>
              <a:rPr lang="en-US" dirty="0"/>
              <a:t>PCP does not refer</a:t>
            </a:r>
          </a:p>
          <a:p>
            <a:pPr lvl="1"/>
            <a:r>
              <a:rPr lang="en-US" dirty="0"/>
              <a:t>Parent not interested</a:t>
            </a:r>
          </a:p>
          <a:p>
            <a:pPr lvl="1"/>
            <a:r>
              <a:rPr lang="en-US" dirty="0"/>
              <a:t>Not sure who has responsibility to refer</a:t>
            </a:r>
          </a:p>
          <a:p>
            <a:pPr lvl="1"/>
            <a:r>
              <a:rPr lang="en-US" dirty="0"/>
              <a:t>Not sure who qualifies for services</a:t>
            </a:r>
          </a:p>
          <a:p>
            <a:endParaRPr lang="en-US" dirty="0"/>
          </a:p>
        </p:txBody>
      </p:sp>
      <p:sp>
        <p:nvSpPr>
          <p:cNvPr id="5" name="Slide Number Placeholder 4">
            <a:extLst>
              <a:ext uri="{FF2B5EF4-FFF2-40B4-BE49-F238E27FC236}">
                <a16:creationId xmlns:a16="http://schemas.microsoft.com/office/drawing/2014/main" id="{F76B6584-B7AB-4141-9F74-9B32098C45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120</a:t>
            </a:fld>
            <a:endParaRPr lang="en-US"/>
          </a:p>
        </p:txBody>
      </p:sp>
    </p:spTree>
    <p:extLst>
      <p:ext uri="{BB962C8B-B14F-4D97-AF65-F5344CB8AC3E}">
        <p14:creationId xmlns:p14="http://schemas.microsoft.com/office/powerpoint/2010/main" val="38204859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8BA5-6758-3541-9EAF-9E4B7892342C}"/>
              </a:ext>
            </a:extLst>
          </p:cNvPr>
          <p:cNvSpPr>
            <a:spLocks noGrp="1"/>
          </p:cNvSpPr>
          <p:nvPr>
            <p:ph type="title"/>
          </p:nvPr>
        </p:nvSpPr>
        <p:spPr/>
        <p:txBody>
          <a:bodyPr/>
          <a:lstStyle/>
          <a:p>
            <a:r>
              <a:rPr lang="en-US" dirty="0"/>
              <a:t>EHDI’s Answers</a:t>
            </a:r>
          </a:p>
        </p:txBody>
      </p:sp>
      <p:sp>
        <p:nvSpPr>
          <p:cNvPr id="3" name="Text Placeholder 2">
            <a:extLst>
              <a:ext uri="{FF2B5EF4-FFF2-40B4-BE49-F238E27FC236}">
                <a16:creationId xmlns:a16="http://schemas.microsoft.com/office/drawing/2014/main" id="{B9BD06B6-570F-C44C-BBF6-C8AB98C2270F}"/>
              </a:ext>
            </a:extLst>
          </p:cNvPr>
          <p:cNvSpPr>
            <a:spLocks noGrp="1"/>
          </p:cNvSpPr>
          <p:nvPr>
            <p:ph type="body" idx="1"/>
          </p:nvPr>
        </p:nvSpPr>
        <p:spPr/>
        <p:txBody>
          <a:bodyPr/>
          <a:lstStyle/>
          <a:p>
            <a:r>
              <a:rPr lang="en-US" sz="2000" dirty="0"/>
              <a:t>PCP does not refer: </a:t>
            </a:r>
            <a:r>
              <a:rPr lang="en-US" sz="2000" b="1" i="1" dirty="0"/>
              <a:t>Anyone can refer</a:t>
            </a:r>
          </a:p>
          <a:p>
            <a:pPr lvl="1"/>
            <a:r>
              <a:rPr lang="en-US" sz="1800" dirty="0"/>
              <a:t>PCP may think you are referring</a:t>
            </a:r>
          </a:p>
          <a:p>
            <a:r>
              <a:rPr lang="en-US" sz="2000" dirty="0"/>
              <a:t>Parent not interested:</a:t>
            </a:r>
          </a:p>
          <a:p>
            <a:pPr lvl="1"/>
            <a:r>
              <a:rPr lang="en-US" sz="1800" dirty="0"/>
              <a:t>It is a VOLUNTEER program</a:t>
            </a:r>
          </a:p>
          <a:p>
            <a:pPr lvl="1"/>
            <a:r>
              <a:rPr lang="en-US" sz="1800" b="1" dirty="0"/>
              <a:t>Our role is to educate family on EI</a:t>
            </a:r>
          </a:p>
          <a:p>
            <a:pPr lvl="1"/>
            <a:r>
              <a:rPr lang="en-US" sz="1800" b="1" dirty="0"/>
              <a:t>Offer to make the direct referral – usually they then become interested</a:t>
            </a:r>
          </a:p>
          <a:p>
            <a:pPr lvl="1"/>
            <a:r>
              <a:rPr lang="en-US" sz="1800" dirty="0"/>
              <a:t>Sometimes it is just so overwhelming to parents/guardians </a:t>
            </a:r>
          </a:p>
          <a:p>
            <a:r>
              <a:rPr lang="en-US" sz="2000" dirty="0"/>
              <a:t>Not sure whose responsibility is it to refer: </a:t>
            </a:r>
            <a:r>
              <a:rPr lang="en-US" sz="2000" b="1" i="1" dirty="0"/>
              <a:t>Anyone can refer</a:t>
            </a:r>
          </a:p>
          <a:p>
            <a:r>
              <a:rPr lang="en-US" sz="2000" dirty="0"/>
              <a:t>Not sure who qualifies for services – </a:t>
            </a:r>
            <a:r>
              <a:rPr lang="en-US" sz="2000" b="1" i="1" dirty="0"/>
              <a:t>Unilateral or bilateral hearing loss &gt;25 dB HL is an automatic qualifier</a:t>
            </a:r>
            <a:endParaRPr lang="en-US" sz="2000" dirty="0"/>
          </a:p>
          <a:p>
            <a:endParaRPr lang="en-US" sz="2000" dirty="0"/>
          </a:p>
        </p:txBody>
      </p:sp>
      <p:sp>
        <p:nvSpPr>
          <p:cNvPr id="5" name="Slide Number Placeholder 4">
            <a:extLst>
              <a:ext uri="{FF2B5EF4-FFF2-40B4-BE49-F238E27FC236}">
                <a16:creationId xmlns:a16="http://schemas.microsoft.com/office/drawing/2014/main" id="{06B0861E-21BF-5B4B-8BFA-811862DC9B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121</a:t>
            </a:fld>
            <a:endParaRPr lang="en-US"/>
          </a:p>
        </p:txBody>
      </p:sp>
    </p:spTree>
    <p:extLst>
      <p:ext uri="{BB962C8B-B14F-4D97-AF65-F5344CB8AC3E}">
        <p14:creationId xmlns:p14="http://schemas.microsoft.com/office/powerpoint/2010/main" val="5602685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9B9A-30C3-6449-8DE4-93F6BB207613}"/>
              </a:ext>
            </a:extLst>
          </p:cNvPr>
          <p:cNvSpPr>
            <a:spLocks noGrp="1"/>
          </p:cNvSpPr>
          <p:nvPr>
            <p:ph type="title"/>
          </p:nvPr>
        </p:nvSpPr>
        <p:spPr/>
        <p:txBody>
          <a:bodyPr/>
          <a:lstStyle/>
          <a:p>
            <a:r>
              <a:rPr lang="en-US" sz="4000" dirty="0"/>
              <a:t>What is Part C – Early Intervention?</a:t>
            </a:r>
          </a:p>
        </p:txBody>
      </p:sp>
      <p:sp>
        <p:nvSpPr>
          <p:cNvPr id="3" name="Text Placeholder 2">
            <a:extLst>
              <a:ext uri="{FF2B5EF4-FFF2-40B4-BE49-F238E27FC236}">
                <a16:creationId xmlns:a16="http://schemas.microsoft.com/office/drawing/2014/main" id="{C340DD5F-C034-C445-BE97-3B1C8FDFBF66}"/>
              </a:ext>
            </a:extLst>
          </p:cNvPr>
          <p:cNvSpPr>
            <a:spLocks noGrp="1"/>
          </p:cNvSpPr>
          <p:nvPr>
            <p:ph type="body" idx="1"/>
          </p:nvPr>
        </p:nvSpPr>
        <p:spPr/>
        <p:txBody>
          <a:bodyPr/>
          <a:lstStyle/>
          <a:p>
            <a:pPr marL="285750" indent="-285750">
              <a:buFont typeface="Arial" panose="020B0604020202020204" pitchFamily="34" charset="0"/>
              <a:buChar char="•"/>
            </a:pPr>
            <a:r>
              <a:rPr lang="en-US" sz="2400" dirty="0"/>
              <a:t>Established in 1986- Through a federal grant</a:t>
            </a:r>
          </a:p>
          <a:p>
            <a:pPr marL="285750" indent="-285750">
              <a:buFont typeface="Arial" panose="020B0604020202020204" pitchFamily="34" charset="0"/>
              <a:buChar char="•"/>
            </a:pPr>
            <a:r>
              <a:rPr lang="en-US" sz="2400" dirty="0"/>
              <a:t>Every state has a Part C- Early Intervention Program</a:t>
            </a:r>
          </a:p>
          <a:p>
            <a:pPr marL="285750" indent="-285750">
              <a:buFont typeface="Arial" panose="020B0604020202020204" pitchFamily="34" charset="0"/>
              <a:buChar char="•"/>
            </a:pPr>
            <a:r>
              <a:rPr lang="en-US" sz="2400" dirty="0"/>
              <a:t>Developed to assists states in establishing a comprehensive early intervention program for infants and toddlers with developmental delays and disabilities.</a:t>
            </a:r>
          </a:p>
          <a:p>
            <a:pPr marL="285750" indent="-285750">
              <a:buFont typeface="Arial" panose="020B0604020202020204" pitchFamily="34" charset="0"/>
              <a:buChar char="•"/>
            </a:pPr>
            <a:r>
              <a:rPr lang="en-US" sz="2400" dirty="0"/>
              <a:t>The goal is to work with families to help change the trajectory of the child’s development to reduce the need for Special Education services.</a:t>
            </a:r>
          </a:p>
          <a:p>
            <a:pPr marL="285750" indent="-285750">
              <a:buFont typeface="Arial" panose="020B0604020202020204" pitchFamily="34" charset="0"/>
              <a:buChar char="•"/>
            </a:pPr>
            <a:r>
              <a:rPr lang="en-US" sz="2400" dirty="0"/>
              <a:t>Part C must be available to serve all infants and toddlers that are eligible for the program</a:t>
            </a:r>
            <a:endParaRPr lang="en-US" dirty="0">
              <a:highlight>
                <a:srgbClr val="FFFF00"/>
              </a:highlight>
            </a:endParaRPr>
          </a:p>
          <a:p>
            <a:endParaRPr lang="en-US" sz="2400" dirty="0"/>
          </a:p>
        </p:txBody>
      </p:sp>
      <p:sp>
        <p:nvSpPr>
          <p:cNvPr id="5" name="Slide Number Placeholder 4">
            <a:extLst>
              <a:ext uri="{FF2B5EF4-FFF2-40B4-BE49-F238E27FC236}">
                <a16:creationId xmlns:a16="http://schemas.microsoft.com/office/drawing/2014/main" id="{822C6426-A0D4-AE43-93BE-1A95F04925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122</a:t>
            </a:fld>
            <a:endParaRPr lang="en-US"/>
          </a:p>
        </p:txBody>
      </p:sp>
    </p:spTree>
    <p:extLst>
      <p:ext uri="{BB962C8B-B14F-4D97-AF65-F5344CB8AC3E}">
        <p14:creationId xmlns:p14="http://schemas.microsoft.com/office/powerpoint/2010/main" val="21066247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7E80-1064-814C-8259-6E3295962AEB}"/>
              </a:ext>
            </a:extLst>
          </p:cNvPr>
          <p:cNvSpPr>
            <a:spLocks noGrp="1"/>
          </p:cNvSpPr>
          <p:nvPr>
            <p:ph type="title"/>
          </p:nvPr>
        </p:nvSpPr>
        <p:spPr/>
        <p:txBody>
          <a:bodyPr/>
          <a:lstStyle/>
          <a:p>
            <a:r>
              <a:rPr lang="en-US" sz="4000" dirty="0"/>
              <a:t>(1) Part C in Oklahoma: SoonerStart</a:t>
            </a:r>
          </a:p>
        </p:txBody>
      </p:sp>
      <p:sp>
        <p:nvSpPr>
          <p:cNvPr id="3" name="Text Placeholder 2">
            <a:extLst>
              <a:ext uri="{FF2B5EF4-FFF2-40B4-BE49-F238E27FC236}">
                <a16:creationId xmlns:a16="http://schemas.microsoft.com/office/drawing/2014/main" id="{EA4F649F-069D-9040-9F35-0804703CAFEA}"/>
              </a:ext>
            </a:extLst>
          </p:cNvPr>
          <p:cNvSpPr>
            <a:spLocks noGrp="1"/>
          </p:cNvSpPr>
          <p:nvPr>
            <p:ph type="body" idx="1"/>
          </p:nvPr>
        </p:nvSpPr>
        <p:spPr/>
        <p:txBody>
          <a:bodyPr/>
          <a:lstStyle/>
          <a:p>
            <a:pPr marL="285750" indent="-285750">
              <a:buFont typeface="Arial" panose="020B0604020202020204" pitchFamily="34" charset="0"/>
              <a:buChar char="•"/>
            </a:pPr>
            <a:r>
              <a:rPr lang="en-US" sz="1800" dirty="0"/>
              <a:t>1989 under the Oklahoma Early Intervention Act, SoonerStart became a state law</a:t>
            </a:r>
          </a:p>
          <a:p>
            <a:pPr marL="285750" indent="-285750">
              <a:buFont typeface="Arial" panose="020B0604020202020204" pitchFamily="34" charset="0"/>
              <a:buChar char="•"/>
            </a:pPr>
            <a:r>
              <a:rPr lang="en-US" sz="1800" dirty="0"/>
              <a:t>Through an interagency contract, services are provided by the: </a:t>
            </a:r>
          </a:p>
          <a:p>
            <a:pPr marL="742950" lvl="1" indent="-285750">
              <a:buFont typeface="Arial" panose="020B0604020202020204" pitchFamily="34" charset="0"/>
              <a:buChar char="•"/>
            </a:pPr>
            <a:r>
              <a:rPr lang="en-US" sz="1600" dirty="0"/>
              <a:t>State Department of Education (OSDE)</a:t>
            </a:r>
          </a:p>
          <a:p>
            <a:pPr marL="742950" lvl="1" indent="-285750">
              <a:buFont typeface="Arial" panose="020B0604020202020204" pitchFamily="34" charset="0"/>
              <a:buChar char="•"/>
            </a:pPr>
            <a:r>
              <a:rPr lang="en-US" sz="1600" dirty="0"/>
              <a:t>State Department of Health (OSDH)</a:t>
            </a:r>
          </a:p>
          <a:p>
            <a:pPr marL="285750" indent="-285750">
              <a:buFont typeface="Arial" panose="020B0604020202020204" pitchFamily="34" charset="0"/>
              <a:buChar char="•"/>
            </a:pPr>
            <a:r>
              <a:rPr lang="en-US" sz="1800" dirty="0"/>
              <a:t>State Department of Education is the lead agency</a:t>
            </a:r>
          </a:p>
          <a:p>
            <a:pPr marL="742950" lvl="1" indent="-285750">
              <a:buFont typeface="Arial" panose="020B0604020202020204" pitchFamily="34" charset="0"/>
              <a:buChar char="•"/>
            </a:pPr>
            <a:r>
              <a:rPr lang="en-US" sz="1600" dirty="0"/>
              <a:t>Monitoring, receives the state &amp; federal funds and Resource Coordination (case management) </a:t>
            </a:r>
          </a:p>
          <a:p>
            <a:pPr marL="285750" indent="-285750">
              <a:buFont typeface="Arial" panose="020B0604020202020204" pitchFamily="34" charset="0"/>
              <a:buChar char="•"/>
            </a:pPr>
            <a:r>
              <a:rPr lang="en-US" sz="1800" dirty="0"/>
              <a:t>State Department of Health is the service provision agency</a:t>
            </a:r>
          </a:p>
          <a:p>
            <a:pPr marL="742950" lvl="1" indent="-285750">
              <a:buFont typeface="Arial" panose="020B0604020202020204" pitchFamily="34" charset="0"/>
              <a:buChar char="•"/>
            </a:pPr>
            <a:r>
              <a:rPr lang="en-US" sz="1600" dirty="0"/>
              <a:t>Service providers:  OT, PT, SLP, RN, CDS, </a:t>
            </a:r>
            <a:r>
              <a:rPr lang="en-US" sz="1600" dirty="0" err="1"/>
              <a:t>Psy</a:t>
            </a:r>
            <a:r>
              <a:rPr lang="en-US" sz="1600" dirty="0"/>
              <a:t>, SE and contractor providers</a:t>
            </a:r>
          </a:p>
          <a:p>
            <a:pPr marL="742950" lvl="1" indent="-285750">
              <a:buFont typeface="Arial" panose="020B0604020202020204" pitchFamily="34" charset="0"/>
              <a:buChar char="•"/>
            </a:pPr>
            <a:r>
              <a:rPr lang="en-US" sz="1600" dirty="0"/>
              <a:t>Clerical staff</a:t>
            </a:r>
          </a:p>
          <a:p>
            <a:pPr marL="742950" lvl="1" indent="-285750">
              <a:buFont typeface="Arial" panose="020B0604020202020204" pitchFamily="34" charset="0"/>
              <a:buChar char="•"/>
            </a:pPr>
            <a:r>
              <a:rPr lang="en-US" sz="1600" dirty="0"/>
              <a:t>The SoonerStart program is housed in county health department. (except our stand alone sites, OK &amp; Tulsa Co)</a:t>
            </a:r>
            <a:endParaRPr lang="en-US" sz="1800" dirty="0"/>
          </a:p>
        </p:txBody>
      </p:sp>
      <p:sp>
        <p:nvSpPr>
          <p:cNvPr id="5" name="Slide Number Placeholder 4">
            <a:extLst>
              <a:ext uri="{FF2B5EF4-FFF2-40B4-BE49-F238E27FC236}">
                <a16:creationId xmlns:a16="http://schemas.microsoft.com/office/drawing/2014/main" id="{E402D094-EEA4-674C-B3BB-211DCE0C3A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123</a:t>
            </a:fld>
            <a:endParaRPr lang="en-US"/>
          </a:p>
        </p:txBody>
      </p:sp>
    </p:spTree>
    <p:extLst>
      <p:ext uri="{BB962C8B-B14F-4D97-AF65-F5344CB8AC3E}">
        <p14:creationId xmlns:p14="http://schemas.microsoft.com/office/powerpoint/2010/main" val="7363938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13DB-84F1-AB43-A6E6-A8AAA3C304A0}"/>
              </a:ext>
            </a:extLst>
          </p:cNvPr>
          <p:cNvSpPr>
            <a:spLocks noGrp="1"/>
          </p:cNvSpPr>
          <p:nvPr>
            <p:ph type="title"/>
          </p:nvPr>
        </p:nvSpPr>
        <p:spPr/>
        <p:txBody>
          <a:bodyPr/>
          <a:lstStyle/>
          <a:p>
            <a:r>
              <a:rPr lang="en-US" sz="4000" dirty="0"/>
              <a:t>(2) Part C in Oklahoma: SoonerStart</a:t>
            </a:r>
          </a:p>
        </p:txBody>
      </p:sp>
      <p:sp>
        <p:nvSpPr>
          <p:cNvPr id="3" name="Text Placeholder 2">
            <a:extLst>
              <a:ext uri="{FF2B5EF4-FFF2-40B4-BE49-F238E27FC236}">
                <a16:creationId xmlns:a16="http://schemas.microsoft.com/office/drawing/2014/main" id="{ABAA5D62-A430-A44F-BDC4-30826BB7C23F}"/>
              </a:ext>
            </a:extLst>
          </p:cNvPr>
          <p:cNvSpPr>
            <a:spLocks noGrp="1"/>
          </p:cNvSpPr>
          <p:nvPr>
            <p:ph type="body" idx="1"/>
          </p:nvPr>
        </p:nvSpPr>
        <p:spPr/>
        <p:txBody>
          <a:bodyPr/>
          <a:lstStyle/>
          <a:p>
            <a:pPr marL="285750" indent="-285750">
              <a:buFont typeface="Arial" panose="020B0604020202020204" pitchFamily="34" charset="0"/>
              <a:buChar char="•"/>
            </a:pPr>
            <a:r>
              <a:rPr lang="en-US" dirty="0"/>
              <a:t>Population: Infants and toddlers Birth to 3 years old AND THEIR FAMILIES</a:t>
            </a:r>
          </a:p>
          <a:p>
            <a:pPr marL="285750" indent="-285750">
              <a:buFont typeface="Arial" panose="020B0604020202020204" pitchFamily="34" charset="0"/>
              <a:buChar char="•"/>
            </a:pPr>
            <a:r>
              <a:rPr lang="en-US" dirty="0"/>
              <a:t>Parent Education program - give the family the tools they need to support and advocate for their family and child</a:t>
            </a:r>
          </a:p>
          <a:p>
            <a:pPr marL="285750" indent="-285750">
              <a:buFont typeface="Arial" panose="020B0604020202020204" pitchFamily="34" charset="0"/>
              <a:buChar char="•"/>
            </a:pPr>
            <a:r>
              <a:rPr lang="en-US" dirty="0"/>
              <a:t>SoonerStart is a voluntary program</a:t>
            </a:r>
          </a:p>
          <a:p>
            <a:pPr marL="285750" indent="-285750">
              <a:buFont typeface="Arial" panose="020B0604020202020204" pitchFamily="34" charset="0"/>
              <a:buChar char="•"/>
            </a:pPr>
            <a:r>
              <a:rPr lang="en-US" dirty="0"/>
              <a:t>SoonerStart serves all 77 counties in the State</a:t>
            </a:r>
          </a:p>
          <a:p>
            <a:endParaRPr lang="en-US" dirty="0"/>
          </a:p>
        </p:txBody>
      </p:sp>
      <p:sp>
        <p:nvSpPr>
          <p:cNvPr id="5" name="Slide Number Placeholder 4">
            <a:extLst>
              <a:ext uri="{FF2B5EF4-FFF2-40B4-BE49-F238E27FC236}">
                <a16:creationId xmlns:a16="http://schemas.microsoft.com/office/drawing/2014/main" id="{4ECB6406-7B2B-A34D-A1BE-4B0688746E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124</a:t>
            </a:fld>
            <a:endParaRPr lang="en-US"/>
          </a:p>
        </p:txBody>
      </p:sp>
    </p:spTree>
    <p:extLst>
      <p:ext uri="{BB962C8B-B14F-4D97-AF65-F5344CB8AC3E}">
        <p14:creationId xmlns:p14="http://schemas.microsoft.com/office/powerpoint/2010/main" val="22945500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07" descr="A picture containing the SonnerStart sites in Oklahoma">
            <a:extLst>
              <a:ext uri="{FF2B5EF4-FFF2-40B4-BE49-F238E27FC236}">
                <a16:creationId xmlns:a16="http://schemas.microsoft.com/office/drawing/2014/main" id="{82328748-A3E4-5346-B45F-23A4DF3ED791}"/>
              </a:ext>
            </a:extLst>
          </p:cNvPr>
          <p:cNvPicPr>
            <a:picLocks noChangeAspect="1"/>
          </p:cNvPicPr>
          <p:nvPr/>
        </p:nvPicPr>
        <p:blipFill>
          <a:blip r:embed="rId3"/>
          <a:stretch>
            <a:fillRect/>
          </a:stretch>
        </p:blipFill>
        <p:spPr>
          <a:xfrm>
            <a:off x="0" y="988765"/>
            <a:ext cx="8976952" cy="5508219"/>
          </a:xfrm>
          <a:prstGeom prst="rect">
            <a:avLst/>
          </a:prstGeom>
        </p:spPr>
      </p:pic>
      <p:sp>
        <p:nvSpPr>
          <p:cNvPr id="2" name="Slide Number Placeholder 1">
            <a:extLst>
              <a:ext uri="{FF2B5EF4-FFF2-40B4-BE49-F238E27FC236}">
                <a16:creationId xmlns:a16="http://schemas.microsoft.com/office/drawing/2014/main" id="{DCB2B063-1BE5-1A45-9C63-85DEAA80D6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125</a:t>
            </a:fld>
            <a:endParaRPr lang="en-US"/>
          </a:p>
        </p:txBody>
      </p:sp>
    </p:spTree>
    <p:extLst>
      <p:ext uri="{BB962C8B-B14F-4D97-AF65-F5344CB8AC3E}">
        <p14:creationId xmlns:p14="http://schemas.microsoft.com/office/powerpoint/2010/main" val="29718839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EC8CD4-2111-3D45-83D7-49CD5EDFF0B1}"/>
              </a:ext>
            </a:extLst>
          </p:cNvPr>
          <p:cNvSpPr>
            <a:spLocks noGrp="1"/>
          </p:cNvSpPr>
          <p:nvPr>
            <p:ph type="body" idx="1"/>
          </p:nvPr>
        </p:nvSpPr>
        <p:spPr>
          <a:xfrm>
            <a:off x="588895" y="770965"/>
            <a:ext cx="8271044" cy="5661640"/>
          </a:xfrm>
        </p:spPr>
        <p:txBody>
          <a:bodyPr/>
          <a:lstStyle/>
          <a:p>
            <a:pPr marL="0" indent="0">
              <a:buNone/>
            </a:pPr>
            <a:endParaRPr lang="en-US" dirty="0">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lgn="ctr">
              <a:buNone/>
            </a:pPr>
            <a:endParaRPr lang="en-US" dirty="0">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lgn="ctr">
              <a:buNone/>
            </a:pPr>
            <a:endParaRPr lang="en-US" dirty="0">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lgn="ctr">
              <a:buNone/>
            </a:pPr>
            <a:r>
              <a:rPr lang="en-US" dirty="0">
                <a:latin typeface="Helvetica Neue Light" panose="02000403000000020004" pitchFamily="2" charset="0"/>
                <a:ea typeface="Helvetica Neue Light" panose="02000403000000020004" pitchFamily="2" charset="0"/>
                <a:cs typeface="Helvetica Neue" panose="02000503000000020004" pitchFamily="2" charset="0"/>
              </a:rPr>
              <a:t>In Oklahoma, there is </a:t>
            </a:r>
            <a:r>
              <a:rPr lang="en-US"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NO direct cost </a:t>
            </a:r>
            <a:r>
              <a:rPr lang="en-US" dirty="0">
                <a:latin typeface="Helvetica Neue Light" panose="02000403000000020004" pitchFamily="2" charset="0"/>
                <a:ea typeface="Helvetica Neue Light" panose="02000403000000020004" pitchFamily="2" charset="0"/>
                <a:cs typeface="Helvetica Neue" panose="02000503000000020004" pitchFamily="2" charset="0"/>
              </a:rPr>
              <a:t>to families for SoonerStart services.  </a:t>
            </a:r>
          </a:p>
          <a:p>
            <a:pPr marL="0" indent="0" algn="ctr">
              <a:buNone/>
            </a:pPr>
            <a:r>
              <a:rPr lang="en-US" dirty="0">
                <a:latin typeface="Helvetica Neue Light" panose="02000403000000020004" pitchFamily="2" charset="0"/>
                <a:ea typeface="Helvetica Neue Light" panose="02000403000000020004" pitchFamily="2" charset="0"/>
                <a:cs typeface="Helvetica Neue" panose="02000503000000020004" pitchFamily="2" charset="0"/>
              </a:rPr>
              <a:t>SoonerStart services are funded through: </a:t>
            </a:r>
            <a:endParaRPr lang="en-US" sz="1200" dirty="0">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lgn="ctr">
              <a:buNone/>
            </a:pPr>
            <a:r>
              <a:rPr lang="en-US" dirty="0">
                <a:latin typeface="Helvetica Neue Light" panose="02000403000000020004" pitchFamily="2" charset="0"/>
                <a:ea typeface="Helvetica Neue Light" panose="02000403000000020004" pitchFamily="2" charset="0"/>
                <a:cs typeface="Helvetica Neue" panose="02000503000000020004" pitchFamily="2" charset="0"/>
              </a:rPr>
              <a:t> </a:t>
            </a:r>
          </a:p>
          <a:p>
            <a:pPr marL="0" indent="0" algn="ctr">
              <a:buNone/>
            </a:pPr>
            <a:r>
              <a:rPr lang="en-US" sz="3600" dirty="0">
                <a:latin typeface="Helvetica Neue Light" panose="02000403000000020004" pitchFamily="2" charset="0"/>
                <a:ea typeface="Helvetica Neue Light" panose="02000403000000020004" pitchFamily="2" charset="0"/>
                <a:cs typeface="Helvetica Neue" panose="02000503000000020004" pitchFamily="2" charset="0"/>
              </a:rPr>
              <a:t>Federal, State and </a:t>
            </a:r>
            <a:r>
              <a:rPr lang="en-US" sz="3600" dirty="0" err="1">
                <a:latin typeface="Helvetica Neue Light" panose="02000403000000020004" pitchFamily="2" charset="0"/>
                <a:ea typeface="Helvetica Neue Light" panose="02000403000000020004" pitchFamily="2" charset="0"/>
                <a:cs typeface="Helvetica Neue" panose="02000503000000020004" pitchFamily="2" charset="0"/>
              </a:rPr>
              <a:t>SoonerCare</a:t>
            </a:r>
            <a:r>
              <a:rPr lang="en-US" sz="3600" dirty="0">
                <a:latin typeface="Helvetica Neue Light" panose="02000403000000020004" pitchFamily="2" charset="0"/>
                <a:ea typeface="Helvetica Neue Light" panose="02000403000000020004" pitchFamily="2" charset="0"/>
                <a:cs typeface="Helvetica Neue" panose="02000503000000020004" pitchFamily="2" charset="0"/>
              </a:rPr>
              <a:t> funds</a:t>
            </a:r>
          </a:p>
          <a:p>
            <a:pPr marL="0" indent="0" algn="ctr">
              <a:buNone/>
            </a:pPr>
            <a:r>
              <a:rPr lang="en-US" sz="3600" dirty="0">
                <a:latin typeface="Helvetica Neue Light" panose="02000403000000020004" pitchFamily="2" charset="0"/>
                <a:ea typeface="Helvetica Neue Light" panose="02000403000000020004" pitchFamily="2" charset="0"/>
                <a:cs typeface="Helvetica Neue" panose="02000503000000020004" pitchFamily="2" charset="0"/>
              </a:rPr>
              <a:t>	</a:t>
            </a:r>
          </a:p>
          <a:p>
            <a:pPr marL="0" indent="0" algn="ctr">
              <a:buNone/>
            </a:pPr>
            <a:endParaRPr lang="en-US" dirty="0">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lgn="ctr">
              <a:buNone/>
            </a:pPr>
            <a:endParaRPr lang="en-US" dirty="0">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dirty="0">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42CC245C-9DD2-AA49-8F50-BB98FFA085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126</a:t>
            </a:fld>
            <a:endParaRPr lang="en-US"/>
          </a:p>
        </p:txBody>
      </p:sp>
    </p:spTree>
    <p:extLst>
      <p:ext uri="{BB962C8B-B14F-4D97-AF65-F5344CB8AC3E}">
        <p14:creationId xmlns:p14="http://schemas.microsoft.com/office/powerpoint/2010/main" val="8147568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7B644B-9756-3446-B737-F942C6F4E84A}"/>
              </a:ext>
            </a:extLst>
          </p:cNvPr>
          <p:cNvSpPr>
            <a:spLocks noGrp="1"/>
          </p:cNvSpPr>
          <p:nvPr>
            <p:ph type="body" idx="1"/>
          </p:nvPr>
        </p:nvSpPr>
        <p:spPr>
          <a:xfrm>
            <a:off x="436478" y="2627497"/>
            <a:ext cx="8271044" cy="1603005"/>
          </a:xfrm>
        </p:spPr>
        <p:txBody>
          <a:bodyPr/>
          <a:lstStyle/>
          <a:p>
            <a:pPr marL="86360" indent="0" algn="ctr">
              <a:buNone/>
            </a:pPr>
            <a:r>
              <a:rPr lang="en-US" sz="4800" dirty="0">
                <a:solidFill>
                  <a:schemeClr val="accent1"/>
                </a:solidFill>
              </a:rPr>
              <a:t>Should I be the one to make the referral?</a:t>
            </a:r>
            <a:r>
              <a:rPr lang="en-US" sz="4400" dirty="0">
                <a:solidFill>
                  <a:schemeClr val="accent1"/>
                </a:solidFill>
              </a:rPr>
              <a:t> </a:t>
            </a:r>
            <a:endParaRPr lang="en-US" dirty="0">
              <a:solidFill>
                <a:schemeClr val="accent1"/>
              </a:solidFill>
            </a:endParaRPr>
          </a:p>
        </p:txBody>
      </p:sp>
      <p:sp>
        <p:nvSpPr>
          <p:cNvPr id="2" name="Slide Number Placeholder 1">
            <a:extLst>
              <a:ext uri="{FF2B5EF4-FFF2-40B4-BE49-F238E27FC236}">
                <a16:creationId xmlns:a16="http://schemas.microsoft.com/office/drawing/2014/main" id="{4027F645-C6B4-EB4B-8994-3C19D8915D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127</a:t>
            </a:fld>
            <a:endParaRPr lang="en-US"/>
          </a:p>
        </p:txBody>
      </p:sp>
    </p:spTree>
    <p:extLst>
      <p:ext uri="{BB962C8B-B14F-4D97-AF65-F5344CB8AC3E}">
        <p14:creationId xmlns:p14="http://schemas.microsoft.com/office/powerpoint/2010/main" val="41321395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8302-96D2-6446-A2DD-D04C8958A0BA}"/>
              </a:ext>
            </a:extLst>
          </p:cNvPr>
          <p:cNvSpPr>
            <a:spLocks noGrp="1"/>
          </p:cNvSpPr>
          <p:nvPr>
            <p:ph type="title"/>
          </p:nvPr>
        </p:nvSpPr>
        <p:spPr/>
        <p:txBody>
          <a:bodyPr/>
          <a:lstStyle/>
          <a:p>
            <a:r>
              <a:rPr lang="en-US" dirty="0"/>
              <a:t>YES! </a:t>
            </a:r>
          </a:p>
        </p:txBody>
      </p:sp>
      <p:sp>
        <p:nvSpPr>
          <p:cNvPr id="3" name="Text Placeholder 2">
            <a:extLst>
              <a:ext uri="{FF2B5EF4-FFF2-40B4-BE49-F238E27FC236}">
                <a16:creationId xmlns:a16="http://schemas.microsoft.com/office/drawing/2014/main" id="{38A859E6-7759-234D-A0BD-6B0784487945}"/>
              </a:ext>
            </a:extLst>
          </p:cNvPr>
          <p:cNvSpPr>
            <a:spLocks noGrp="1"/>
          </p:cNvSpPr>
          <p:nvPr>
            <p:ph type="body" idx="1"/>
          </p:nvPr>
        </p:nvSpPr>
        <p:spPr>
          <a:xfrm>
            <a:off x="588895" y="2413001"/>
            <a:ext cx="3983105" cy="4019604"/>
          </a:xfrm>
        </p:spPr>
        <p:txBody>
          <a:bodyPr/>
          <a:lstStyle/>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Parents</a:t>
            </a:r>
          </a:p>
          <a:p>
            <a:pPr>
              <a:buFont typeface="Wingdings" panose="05000000000000000000" pitchFamily="2" charset="2"/>
              <a:buChar char="§"/>
            </a:pPr>
            <a:r>
              <a:rPr lang="en-US" sz="2400" dirty="0">
                <a:solidFill>
                  <a:srgbClr val="FF0000"/>
                </a:solidFill>
                <a:latin typeface="Helvetica Neue Light" panose="02000403000000020004" pitchFamily="2" charset="0"/>
                <a:ea typeface="Helvetica Neue Light" panose="02000403000000020004" pitchFamily="2" charset="0"/>
                <a:cs typeface="Helvetica Neue" panose="02000503000000020004" pitchFamily="2" charset="0"/>
              </a:rPr>
              <a:t>Physicians/Audiologist</a:t>
            </a:r>
          </a:p>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Social workers</a:t>
            </a:r>
          </a:p>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Childcare providers</a:t>
            </a:r>
          </a:p>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DHS workers</a:t>
            </a:r>
          </a:p>
          <a:p>
            <a:endParaRPr lang="en-US" sz="2400"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7" name="Slide Number Placeholder 6">
            <a:extLst>
              <a:ext uri="{FF2B5EF4-FFF2-40B4-BE49-F238E27FC236}">
                <a16:creationId xmlns:a16="http://schemas.microsoft.com/office/drawing/2014/main" id="{146807EA-CD9A-CF4B-8C94-B447EFD973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128</a:t>
            </a:fld>
            <a:endParaRPr lang="en-US"/>
          </a:p>
        </p:txBody>
      </p:sp>
      <p:sp>
        <p:nvSpPr>
          <p:cNvPr id="5" name="Text Placeholder 2">
            <a:extLst>
              <a:ext uri="{FF2B5EF4-FFF2-40B4-BE49-F238E27FC236}">
                <a16:creationId xmlns:a16="http://schemas.microsoft.com/office/drawing/2014/main" id="{0D619D93-29B1-9F4F-8D97-C8CC355ED6E3}"/>
              </a:ext>
            </a:extLst>
          </p:cNvPr>
          <p:cNvSpPr txBox="1">
            <a:spLocks/>
          </p:cNvSpPr>
          <p:nvPr/>
        </p:nvSpPr>
        <p:spPr>
          <a:xfrm>
            <a:off x="4602095" y="2412999"/>
            <a:ext cx="3983105" cy="40196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70840" algn="l" rtl="0">
              <a:lnSpc>
                <a:spcPct val="90000"/>
              </a:lnSpc>
              <a:spcBef>
                <a:spcPts val="1000"/>
              </a:spcBef>
              <a:spcAft>
                <a:spcPts val="0"/>
              </a:spcAft>
              <a:buClr>
                <a:schemeClr val="accent4"/>
              </a:buClr>
              <a:buSzPts val="2240"/>
              <a:buFont typeface="Noto Sans Symbols"/>
              <a:buChar char="▪"/>
              <a:defRPr sz="2800" b="0" i="0" u="none" strike="noStrike" cap="none">
                <a:solidFill>
                  <a:schemeClr val="tx1"/>
                </a:solidFill>
                <a:latin typeface="Helvetica Neue Light"/>
                <a:ea typeface="Helvetica Neue Light"/>
                <a:cs typeface="Helvetica Neue Light"/>
                <a:sym typeface="Helvetica Neue Light"/>
              </a:defRPr>
            </a:lvl1pPr>
            <a:lvl2pPr marL="914400" marR="0" lvl="1" indent="-350519" algn="l" rtl="0">
              <a:lnSpc>
                <a:spcPct val="90000"/>
              </a:lnSpc>
              <a:spcBef>
                <a:spcPts val="1000"/>
              </a:spcBef>
              <a:spcAft>
                <a:spcPts val="0"/>
              </a:spcAft>
              <a:buClr>
                <a:schemeClr val="accent4"/>
              </a:buClr>
              <a:buSzPts val="1920"/>
              <a:buFont typeface="Noto Sans Symbols"/>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30200" algn="l" rtl="0">
              <a:lnSpc>
                <a:spcPct val="90000"/>
              </a:lnSpc>
              <a:spcBef>
                <a:spcPts val="1000"/>
              </a:spcBef>
              <a:spcAft>
                <a:spcPts val="0"/>
              </a:spcAft>
              <a:buClr>
                <a:schemeClr val="accent4"/>
              </a:buClr>
              <a:buSzPts val="1600"/>
              <a:buFont typeface="Noto Sans Symbols"/>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20039" algn="l" rtl="0">
              <a:lnSpc>
                <a:spcPct val="90000"/>
              </a:lnSpc>
              <a:spcBef>
                <a:spcPts val="1000"/>
              </a:spcBef>
              <a:spcAft>
                <a:spcPts val="0"/>
              </a:spcAft>
              <a:buClr>
                <a:schemeClr val="accent4"/>
              </a:buClr>
              <a:buSzPts val="1440"/>
              <a:buFont typeface="Noto Sans Symbols"/>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20039" algn="l" rtl="0">
              <a:lnSpc>
                <a:spcPct val="90000"/>
              </a:lnSpc>
              <a:spcBef>
                <a:spcPts val="1000"/>
              </a:spcBef>
              <a:spcAft>
                <a:spcPts val="0"/>
              </a:spcAft>
              <a:buClr>
                <a:schemeClr val="accent4"/>
              </a:buClr>
              <a:buSzPts val="1440"/>
              <a:buFont typeface="Noto Sans Symbols"/>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Early Head Start staff</a:t>
            </a:r>
          </a:p>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Grandparents</a:t>
            </a:r>
          </a:p>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Babysitters</a:t>
            </a:r>
          </a:p>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Sunday school teachers</a:t>
            </a:r>
          </a:p>
          <a:p>
            <a:pPr>
              <a:buFont typeface="Wingdings" panose="05000000000000000000" pitchFamily="2" charset="2"/>
              <a:buChar char="§"/>
            </a:pPr>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SoonerStart providers</a:t>
            </a:r>
          </a:p>
          <a:p>
            <a:endParaRPr lang="en-US" sz="2400"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B5EFF74C-26C9-2841-8EC4-9867CFD229EF}"/>
              </a:ext>
            </a:extLst>
          </p:cNvPr>
          <p:cNvSpPr txBox="1"/>
          <p:nvPr/>
        </p:nvSpPr>
        <p:spPr>
          <a:xfrm>
            <a:off x="619056" y="1868555"/>
            <a:ext cx="7936049" cy="830997"/>
          </a:xfrm>
          <a:prstGeom prst="rect">
            <a:avLst/>
          </a:prstGeom>
          <a:noFill/>
        </p:spPr>
        <p:txBody>
          <a:bodyPr wrap="square" rtlCol="0">
            <a:spAutoFit/>
          </a:bodyPr>
          <a:lstStyle/>
          <a:p>
            <a:r>
              <a:rPr lang="en-US" sz="2400" dirty="0">
                <a:latin typeface="Helvetica Neue Light" panose="02000403000000020004" pitchFamily="2" charset="0"/>
                <a:ea typeface="Helvetica Neue Light" panose="02000403000000020004" pitchFamily="2" charset="0"/>
                <a:cs typeface="Helvetica Neue" panose="02000503000000020004" pitchFamily="2" charset="0"/>
              </a:rPr>
              <a:t>Who should refer to SoonerStart: </a:t>
            </a:r>
            <a:r>
              <a:rPr lang="en-US" sz="2400" b="1" dirty="0">
                <a:latin typeface="HELVETICA NEUE LIGHT" panose="02000403000000020004" pitchFamily="2" charset="0"/>
                <a:ea typeface="HELVETICA NEUE LIGHT" panose="02000403000000020004" pitchFamily="2" charset="0"/>
                <a:cs typeface="Helvetica Neue" panose="02000503000000020004" pitchFamily="2" charset="0"/>
              </a:rPr>
              <a:t>Any concerned citizen</a:t>
            </a:r>
          </a:p>
          <a:p>
            <a:endParaRPr lang="en-US" sz="2400" dirty="0"/>
          </a:p>
        </p:txBody>
      </p:sp>
    </p:spTree>
    <p:extLst>
      <p:ext uri="{BB962C8B-B14F-4D97-AF65-F5344CB8AC3E}">
        <p14:creationId xmlns:p14="http://schemas.microsoft.com/office/powerpoint/2010/main" val="33145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B241-D13A-0542-9D7E-33AB009B5CB8}"/>
              </a:ext>
            </a:extLst>
          </p:cNvPr>
          <p:cNvSpPr>
            <a:spLocks noGrp="1"/>
          </p:cNvSpPr>
          <p:nvPr>
            <p:ph type="title"/>
          </p:nvPr>
        </p:nvSpPr>
        <p:spPr>
          <a:xfrm>
            <a:off x="588894" y="851648"/>
            <a:ext cx="8271045" cy="991507"/>
          </a:xfrm>
        </p:spPr>
        <p:txBody>
          <a:bodyPr/>
          <a:lstStyle/>
          <a:p>
            <a:r>
              <a:rPr lang="en-US" sz="4000" dirty="0"/>
              <a:t>Oklahoma EHDI Legislation</a:t>
            </a:r>
          </a:p>
        </p:txBody>
      </p:sp>
      <p:sp>
        <p:nvSpPr>
          <p:cNvPr id="3" name="Text Placeholder 2">
            <a:extLst>
              <a:ext uri="{FF2B5EF4-FFF2-40B4-BE49-F238E27FC236}">
                <a16:creationId xmlns:a16="http://schemas.microsoft.com/office/drawing/2014/main" id="{C7492A19-B9AE-DA47-A6B9-B8C1353613D1}"/>
              </a:ext>
            </a:extLst>
          </p:cNvPr>
          <p:cNvSpPr>
            <a:spLocks noGrp="1"/>
          </p:cNvSpPr>
          <p:nvPr>
            <p:ph type="body" idx="1"/>
          </p:nvPr>
        </p:nvSpPr>
        <p:spPr/>
        <p:txBody>
          <a:bodyPr/>
          <a:lstStyle/>
          <a:p>
            <a:r>
              <a:rPr lang="en-US" dirty="0"/>
              <a:t>Law Risk Registry: 1982</a:t>
            </a:r>
          </a:p>
          <a:p>
            <a:r>
              <a:rPr lang="en-US" dirty="0"/>
              <a:t>Updated legislation regarding physiological screening: 2000</a:t>
            </a:r>
          </a:p>
          <a:p>
            <a:r>
              <a:rPr lang="en-US" dirty="0"/>
              <a:t>Updated legislation in effect as of  Sept. 2020</a:t>
            </a:r>
          </a:p>
          <a:p>
            <a:r>
              <a:rPr lang="en-US" dirty="0"/>
              <a:t>Title 310 – State Department of Health</a:t>
            </a:r>
          </a:p>
          <a:p>
            <a:r>
              <a:rPr lang="en-US" dirty="0"/>
              <a:t>Chapter 540 – Infant Hearing Screening</a:t>
            </a:r>
          </a:p>
          <a:p>
            <a:r>
              <a:rPr lang="en-US" dirty="0"/>
              <a:t>310:540-1-3. Guidelines </a:t>
            </a:r>
          </a:p>
          <a:p>
            <a:pPr lvl="1"/>
            <a:r>
              <a:rPr lang="en-US" dirty="0"/>
              <a:t>Establishes who can screen, how to screen, follow-up and reporting requirements, and timelines</a:t>
            </a:r>
          </a:p>
          <a:p>
            <a:endParaRPr lang="en-US" b="1" dirty="0"/>
          </a:p>
          <a:p>
            <a:endParaRPr lang="en-US" dirty="0"/>
          </a:p>
        </p:txBody>
      </p:sp>
      <p:sp>
        <p:nvSpPr>
          <p:cNvPr id="5" name="Slide Number Placeholder 4">
            <a:extLst>
              <a:ext uri="{FF2B5EF4-FFF2-40B4-BE49-F238E27FC236}">
                <a16:creationId xmlns:a16="http://schemas.microsoft.com/office/drawing/2014/main" id="{A2F0CDCD-556C-B84C-A6FC-1A462D53C4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3221316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8149-64DB-8746-BDD6-41C6648A7FDE}"/>
              </a:ext>
            </a:extLst>
          </p:cNvPr>
          <p:cNvSpPr>
            <a:spLocks noGrp="1"/>
          </p:cNvSpPr>
          <p:nvPr>
            <p:ph type="title"/>
          </p:nvPr>
        </p:nvSpPr>
        <p:spPr/>
        <p:txBody>
          <a:bodyPr/>
          <a:lstStyle/>
          <a:p>
            <a:r>
              <a:rPr lang="en-US" sz="4000" dirty="0"/>
              <a:t>How do I refer to SoonerStart?</a:t>
            </a:r>
          </a:p>
        </p:txBody>
      </p:sp>
      <p:sp>
        <p:nvSpPr>
          <p:cNvPr id="3" name="Text Placeholder 2">
            <a:extLst>
              <a:ext uri="{FF2B5EF4-FFF2-40B4-BE49-F238E27FC236}">
                <a16:creationId xmlns:a16="http://schemas.microsoft.com/office/drawing/2014/main" id="{FAE79F1E-5D5E-5444-9BA3-4E9B8D4E72C7}"/>
              </a:ext>
            </a:extLst>
          </p:cNvPr>
          <p:cNvSpPr>
            <a:spLocks noGrp="1"/>
          </p:cNvSpPr>
          <p:nvPr>
            <p:ph type="body" idx="1"/>
          </p:nvPr>
        </p:nvSpPr>
        <p:spPr/>
        <p:txBody>
          <a:bodyPr/>
          <a:lstStyle/>
          <a:p>
            <a:pPr fontAlgn="base"/>
            <a:r>
              <a:rPr lang="en-US" dirty="0"/>
              <a:t>Now easier than ever: referral can be done online!</a:t>
            </a:r>
          </a:p>
          <a:p>
            <a:pPr lvl="1" fontAlgn="base"/>
            <a:r>
              <a:rPr lang="en-US" u="sng" dirty="0">
                <a:hlinkClick r:id="rId3"/>
              </a:rPr>
              <a:t>https://sde.ok.gov/soonerstart</a:t>
            </a:r>
            <a:endParaRPr lang="en-US" u="sng" dirty="0"/>
          </a:p>
          <a:p>
            <a:pPr lvl="1" fontAlgn="base"/>
            <a:endParaRPr lang="en-US" u="sng" dirty="0"/>
          </a:p>
          <a:p>
            <a:pPr lvl="1" fontAlgn="base"/>
            <a:endParaRPr lang="en-US" u="sng" dirty="0"/>
          </a:p>
          <a:p>
            <a:pPr lvl="1" fontAlgn="base"/>
            <a:endParaRPr lang="en-US" u="sng" dirty="0"/>
          </a:p>
          <a:p>
            <a:pPr lvl="1" fontAlgn="base"/>
            <a:endParaRPr lang="en-US" u="sng" dirty="0"/>
          </a:p>
          <a:p>
            <a:pPr marL="563881" lvl="1" indent="0" fontAlgn="base">
              <a:buNone/>
            </a:pPr>
            <a:endParaRPr lang="en-US" u="sng" dirty="0"/>
          </a:p>
          <a:p>
            <a:pPr lvl="1" fontAlgn="base"/>
            <a:r>
              <a:rPr lang="en-US" dirty="0"/>
              <a:t>Call in the referral:  405-521-3575</a:t>
            </a:r>
          </a:p>
          <a:p>
            <a:pPr lvl="1" fontAlgn="base"/>
            <a:r>
              <a:rPr lang="en-US" dirty="0"/>
              <a:t>Email the referral:  </a:t>
            </a:r>
            <a:r>
              <a:rPr lang="en-US" dirty="0" err="1"/>
              <a:t>SoonerStart@sde.ok.gov</a:t>
            </a:r>
            <a:endParaRPr lang="en-US" dirty="0"/>
          </a:p>
          <a:p>
            <a:pPr lvl="1" fontAlgn="base"/>
            <a:endParaRPr lang="en-US" dirty="0"/>
          </a:p>
          <a:p>
            <a:pPr lvl="1" fontAlgn="base"/>
            <a:endParaRPr lang="en-US" dirty="0"/>
          </a:p>
        </p:txBody>
      </p:sp>
      <p:sp>
        <p:nvSpPr>
          <p:cNvPr id="6" name="Slide Number Placeholder 5">
            <a:extLst>
              <a:ext uri="{FF2B5EF4-FFF2-40B4-BE49-F238E27FC236}">
                <a16:creationId xmlns:a16="http://schemas.microsoft.com/office/drawing/2014/main" id="{16F6D634-B568-6945-ABD8-9500FCB9C6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129</a:t>
            </a:fld>
            <a:endParaRPr lang="en-US"/>
          </a:p>
        </p:txBody>
      </p:sp>
      <p:pic>
        <p:nvPicPr>
          <p:cNvPr id="5" name="Picture 2" descr="Sooner Start resources">
            <a:extLst>
              <a:ext uri="{FF2B5EF4-FFF2-40B4-BE49-F238E27FC236}">
                <a16:creationId xmlns:a16="http://schemas.microsoft.com/office/drawing/2014/main" id="{D24EAB0A-B193-D447-89C8-63938C15282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9048" b="10482"/>
          <a:stretch/>
        </p:blipFill>
        <p:spPr bwMode="auto">
          <a:xfrm>
            <a:off x="895464" y="3155369"/>
            <a:ext cx="7353071" cy="227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155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1104-DDE2-EF4F-9B3C-2AB37FC03BAA}"/>
              </a:ext>
            </a:extLst>
          </p:cNvPr>
          <p:cNvSpPr>
            <a:spLocks noGrp="1"/>
          </p:cNvSpPr>
          <p:nvPr>
            <p:ph type="title"/>
          </p:nvPr>
        </p:nvSpPr>
        <p:spPr>
          <a:xfrm>
            <a:off x="588894" y="1038409"/>
            <a:ext cx="8271045" cy="991507"/>
          </a:xfrm>
        </p:spPr>
        <p:txBody>
          <a:bodyPr/>
          <a:lstStyle/>
          <a:p>
            <a:r>
              <a:rPr lang="en-US" sz="4000" dirty="0"/>
              <a:t>Eligibility: </a:t>
            </a:r>
            <a:br>
              <a:rPr lang="en-US" sz="4000" dirty="0"/>
            </a:br>
            <a:r>
              <a:rPr lang="en-US" sz="2800" dirty="0"/>
              <a:t>Infants and toddlers birth to 3 years old who…</a:t>
            </a:r>
          </a:p>
        </p:txBody>
      </p:sp>
      <p:sp>
        <p:nvSpPr>
          <p:cNvPr id="3" name="Text Placeholder 2">
            <a:extLst>
              <a:ext uri="{FF2B5EF4-FFF2-40B4-BE49-F238E27FC236}">
                <a16:creationId xmlns:a16="http://schemas.microsoft.com/office/drawing/2014/main" id="{B225771C-6DC6-4449-8DCB-E1323F2A1B85}"/>
              </a:ext>
            </a:extLst>
          </p:cNvPr>
          <p:cNvSpPr>
            <a:spLocks noGrp="1"/>
          </p:cNvSpPr>
          <p:nvPr>
            <p:ph type="body" idx="1"/>
          </p:nvPr>
        </p:nvSpPr>
        <p:spPr>
          <a:xfrm>
            <a:off x="588895" y="2154803"/>
            <a:ext cx="8271044" cy="3664788"/>
          </a:xfrm>
        </p:spPr>
        <p:txBody>
          <a:bodyPr/>
          <a:lstStyle/>
          <a:p>
            <a:pPr fontAlgn="base"/>
            <a:r>
              <a:rPr lang="en-US" sz="2000" dirty="0"/>
              <a:t>Have a developmental delay according to the evaluation process</a:t>
            </a:r>
          </a:p>
          <a:p>
            <a:pPr lvl="1" fontAlgn="base"/>
            <a:r>
              <a:rPr lang="en-US" sz="1600" dirty="0"/>
              <a:t>Exhibit a delay of 50% or two standard deviations below the mean in one of the stated test areas.</a:t>
            </a:r>
          </a:p>
          <a:p>
            <a:pPr lvl="1" fontAlgn="base"/>
            <a:r>
              <a:rPr lang="en-US" sz="1600" dirty="0"/>
              <a:t>Exhibit a delay of 25% or one and one-half standard deviation below the mean in two or more stated test areas.  </a:t>
            </a:r>
          </a:p>
          <a:p>
            <a:pPr fontAlgn="base"/>
            <a:r>
              <a:rPr lang="en-US" sz="2000" dirty="0"/>
              <a:t>Diagnosed with a physical or mental condition that has a high probability of resulting in a delay –Automatic Qualifiers </a:t>
            </a:r>
          </a:p>
          <a:p>
            <a:pPr lvl="1" fontAlgn="base"/>
            <a:r>
              <a:rPr lang="en-US" sz="1600" dirty="0"/>
              <a:t>This includes, but not limited to: Autism, Cerebral Palsy, Down Syndrome, chromosomal disorders, hearing and vision impairment. </a:t>
            </a:r>
            <a:endParaRPr lang="en-US" sz="2000" dirty="0"/>
          </a:p>
          <a:p>
            <a:pPr fontAlgn="base"/>
            <a:r>
              <a:rPr lang="en-US" sz="2000" dirty="0"/>
              <a:t>Evaluation team uses their professional clinical opinion to qualify the child</a:t>
            </a:r>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endParaRPr lang="en-US" sz="2000" dirty="0"/>
          </a:p>
        </p:txBody>
      </p:sp>
      <p:sp>
        <p:nvSpPr>
          <p:cNvPr id="6" name="Slide Number Placeholder 5">
            <a:extLst>
              <a:ext uri="{FF2B5EF4-FFF2-40B4-BE49-F238E27FC236}">
                <a16:creationId xmlns:a16="http://schemas.microsoft.com/office/drawing/2014/main" id="{AF188BA0-C1EC-E941-93DC-6577DB0924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130</a:t>
            </a:fld>
            <a:endParaRPr lang="en-US"/>
          </a:p>
        </p:txBody>
      </p:sp>
      <p:sp>
        <p:nvSpPr>
          <p:cNvPr id="5" name="TextBox 4">
            <a:extLst>
              <a:ext uri="{FF2B5EF4-FFF2-40B4-BE49-F238E27FC236}">
                <a16:creationId xmlns:a16="http://schemas.microsoft.com/office/drawing/2014/main" id="{0BBA4D06-B14A-F54A-9837-1B4FBE0DD9CD}"/>
              </a:ext>
            </a:extLst>
          </p:cNvPr>
          <p:cNvSpPr txBox="1"/>
          <p:nvPr/>
        </p:nvSpPr>
        <p:spPr>
          <a:xfrm>
            <a:off x="619056" y="5688449"/>
            <a:ext cx="7966210" cy="1046440"/>
          </a:xfrm>
          <a:prstGeom prst="rect">
            <a:avLst/>
          </a:prstGeom>
          <a:solidFill>
            <a:schemeClr val="tx2">
              <a:alpha val="20000"/>
            </a:schemeClr>
          </a:solidFill>
        </p:spPr>
        <p:txBody>
          <a:bodyPr wrap="square" rtlCol="0">
            <a:spAutoFit/>
          </a:bodyPr>
          <a:lstStyle/>
          <a:p>
            <a:pPr algn="ctr" fontAlgn="base"/>
            <a:r>
              <a:rPr lang="en-US" sz="1400" b="1" u="sng" dirty="0">
                <a:latin typeface="Helvetica Neue" panose="02000503000000020004" pitchFamily="2" charset="0"/>
                <a:ea typeface="Helvetica Neue" panose="02000503000000020004" pitchFamily="2" charset="0"/>
                <a:cs typeface="Helvetica Neue" panose="02000503000000020004" pitchFamily="2" charset="0"/>
              </a:rPr>
              <a:t>Definition of developmental delay </a:t>
            </a:r>
          </a:p>
          <a:p>
            <a:pPr fontAlgn="base"/>
            <a:r>
              <a:rPr lang="en-US" sz="1600" dirty="0">
                <a:latin typeface="Helvetica Neue" panose="02000503000000020004" pitchFamily="2" charset="0"/>
                <a:ea typeface="Helvetica Neue" panose="02000503000000020004" pitchFamily="2" charset="0"/>
                <a:cs typeface="Helvetica Neue" panose="02000503000000020004" pitchFamily="2" charset="0"/>
              </a:rPr>
              <a:t>Children in this age group that exhibit a delay in their development in the areas of: Cognitive, physical, communication, social and emotional and adaptive development, including subdomains.   </a:t>
            </a:r>
          </a:p>
        </p:txBody>
      </p:sp>
    </p:spTree>
    <p:extLst>
      <p:ext uri="{BB962C8B-B14F-4D97-AF65-F5344CB8AC3E}">
        <p14:creationId xmlns:p14="http://schemas.microsoft.com/office/powerpoint/2010/main" val="2947642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69054B-92F7-1247-B83D-DC819D919613}"/>
              </a:ext>
            </a:extLst>
          </p:cNvPr>
          <p:cNvSpPr>
            <a:spLocks noGrp="1"/>
          </p:cNvSpPr>
          <p:nvPr>
            <p:ph type="title"/>
          </p:nvPr>
        </p:nvSpPr>
        <p:spPr>
          <a:xfrm>
            <a:off x="588894" y="984622"/>
            <a:ext cx="8271045" cy="991507"/>
          </a:xfrm>
        </p:spPr>
        <p:txBody>
          <a:bodyPr/>
          <a:lstStyle/>
          <a:p>
            <a:r>
              <a:rPr lang="en-US" sz="4000" dirty="0"/>
              <a:t>(1) I referred a child, What now?</a:t>
            </a:r>
          </a:p>
        </p:txBody>
      </p:sp>
      <p:sp>
        <p:nvSpPr>
          <p:cNvPr id="3" name="Text Placeholder 2">
            <a:extLst>
              <a:ext uri="{FF2B5EF4-FFF2-40B4-BE49-F238E27FC236}">
                <a16:creationId xmlns:a16="http://schemas.microsoft.com/office/drawing/2014/main" id="{853A6A9A-ECC1-3442-B906-1B5A3D79AB58}"/>
              </a:ext>
            </a:extLst>
          </p:cNvPr>
          <p:cNvSpPr>
            <a:spLocks noGrp="1"/>
          </p:cNvSpPr>
          <p:nvPr>
            <p:ph type="body" idx="1"/>
          </p:nvPr>
        </p:nvSpPr>
        <p:spPr>
          <a:xfrm>
            <a:off x="588895" y="1975513"/>
            <a:ext cx="8271044" cy="4277802"/>
          </a:xfrm>
        </p:spPr>
        <p:txBody>
          <a:bodyPr/>
          <a:lstStyle/>
          <a:p>
            <a:pPr fontAlgn="base"/>
            <a:r>
              <a:rPr lang="en-US" sz="2400" b="1" dirty="0"/>
              <a:t>Intake:</a:t>
            </a:r>
            <a:endParaRPr lang="en-US" sz="2400" dirty="0"/>
          </a:p>
          <a:p>
            <a:pPr lvl="1" fontAlgn="base"/>
            <a:r>
              <a:rPr lang="en-US" sz="2000" dirty="0"/>
              <a:t>Completed within 10 working days of receiving referral</a:t>
            </a:r>
          </a:p>
          <a:p>
            <a:pPr lvl="1" fontAlgn="base"/>
            <a:r>
              <a:rPr lang="en-US" sz="2000" dirty="0"/>
              <a:t>Information is gathered and discussed, the Resource Coordinator (RC) will determine if a developmental screening is needed or straight to evaluation.  Parents have the option of going straight to evaluation. </a:t>
            </a:r>
          </a:p>
          <a:p>
            <a:pPr fontAlgn="base"/>
            <a:r>
              <a:rPr lang="en-US" sz="2400" b="1" dirty="0"/>
              <a:t>Developmental Screening:</a:t>
            </a:r>
            <a:endParaRPr lang="en-US" sz="2400" dirty="0"/>
          </a:p>
          <a:p>
            <a:pPr lvl="1" fontAlgn="base"/>
            <a:r>
              <a:rPr lang="en-US" sz="2000" dirty="0"/>
              <a:t>The Battelle Developmental Inventory III will be the instrument used for future evaluations.  During the COVID-19 pandemic the Developmental Profile-3 was utilized for virtual evaluation, testing:  Motor, Adaptive, Communication, Personal Social and Cognitive development.  A second test is administered in the area of concern.  </a:t>
            </a:r>
          </a:p>
        </p:txBody>
      </p:sp>
      <p:sp>
        <p:nvSpPr>
          <p:cNvPr id="2" name="Slide Number Placeholder 1">
            <a:extLst>
              <a:ext uri="{FF2B5EF4-FFF2-40B4-BE49-F238E27FC236}">
                <a16:creationId xmlns:a16="http://schemas.microsoft.com/office/drawing/2014/main" id="{C9B0306F-A079-4B48-86B5-713FFDAF6D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131</a:t>
            </a:fld>
            <a:endParaRPr lang="en-US"/>
          </a:p>
        </p:txBody>
      </p:sp>
    </p:spTree>
    <p:extLst>
      <p:ext uri="{BB962C8B-B14F-4D97-AF65-F5344CB8AC3E}">
        <p14:creationId xmlns:p14="http://schemas.microsoft.com/office/powerpoint/2010/main" val="17136984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69054B-92F7-1247-B83D-DC819D919613}"/>
              </a:ext>
            </a:extLst>
          </p:cNvPr>
          <p:cNvSpPr>
            <a:spLocks noGrp="1"/>
          </p:cNvSpPr>
          <p:nvPr>
            <p:ph type="title"/>
          </p:nvPr>
        </p:nvSpPr>
        <p:spPr>
          <a:xfrm>
            <a:off x="588894" y="984622"/>
            <a:ext cx="8271045" cy="991507"/>
          </a:xfrm>
        </p:spPr>
        <p:txBody>
          <a:bodyPr/>
          <a:lstStyle/>
          <a:p>
            <a:r>
              <a:rPr lang="en-US" sz="4000" dirty="0"/>
              <a:t>(2) I referred a child, What now?</a:t>
            </a:r>
          </a:p>
        </p:txBody>
      </p:sp>
      <p:sp>
        <p:nvSpPr>
          <p:cNvPr id="3" name="Text Placeholder 2">
            <a:extLst>
              <a:ext uri="{FF2B5EF4-FFF2-40B4-BE49-F238E27FC236}">
                <a16:creationId xmlns:a16="http://schemas.microsoft.com/office/drawing/2014/main" id="{853A6A9A-ECC1-3442-B906-1B5A3D79AB58}"/>
              </a:ext>
            </a:extLst>
          </p:cNvPr>
          <p:cNvSpPr>
            <a:spLocks noGrp="1"/>
          </p:cNvSpPr>
          <p:nvPr>
            <p:ph type="body" idx="1"/>
          </p:nvPr>
        </p:nvSpPr>
        <p:spPr>
          <a:xfrm>
            <a:off x="588895" y="1975513"/>
            <a:ext cx="8271044" cy="4277802"/>
          </a:xfrm>
        </p:spPr>
        <p:txBody>
          <a:bodyPr/>
          <a:lstStyle/>
          <a:p>
            <a:pPr fontAlgn="base"/>
            <a:r>
              <a:rPr lang="en-US" sz="2000" b="1" dirty="0"/>
              <a:t>Qualification is determined:  </a:t>
            </a:r>
          </a:p>
          <a:p>
            <a:pPr lvl="1" fontAlgn="base"/>
            <a:r>
              <a:rPr lang="en-US" sz="1800" dirty="0"/>
              <a:t>If the child does not qualify for SoonerStart services, other community services are discussed and recommended (e.g. Child Guidance program).  If the child qualifies, information is shared with staff and it is decided who would be the best fit or most appropriate to serve the child and family’s developmental needs.  </a:t>
            </a:r>
          </a:p>
          <a:p>
            <a:pPr fontAlgn="base"/>
            <a:r>
              <a:rPr lang="en-US" sz="2000" b="1" dirty="0"/>
              <a:t>Oklahoma Family Interview (OFI)/Individualized Family Service Plan (IFSP):  </a:t>
            </a:r>
          </a:p>
          <a:p>
            <a:pPr lvl="1" fontAlgn="base"/>
            <a:r>
              <a:rPr lang="en-US" sz="1800" dirty="0"/>
              <a:t>The OFI is discussed with families to help get an understanding of the family and child’s needs to get to the core outcomes.  </a:t>
            </a:r>
          </a:p>
          <a:p>
            <a:pPr lvl="1" fontAlgn="base"/>
            <a:r>
              <a:rPr lang="en-US" sz="1800" dirty="0"/>
              <a:t>The IFSP is written as a living document or contract between the family and the program outlining exactly what the core needs or outcomes the family wants to work on - service delivery times are determined. The IFSP team is the FAMILY, Resource Coordinator, Service Provider and anyone else the family would like to invite.  </a:t>
            </a:r>
          </a:p>
          <a:p>
            <a:pPr fontAlgn="base"/>
            <a:endParaRPr lang="en-US" sz="1400" dirty="0"/>
          </a:p>
        </p:txBody>
      </p:sp>
      <p:sp>
        <p:nvSpPr>
          <p:cNvPr id="2" name="Slide Number Placeholder 1">
            <a:extLst>
              <a:ext uri="{FF2B5EF4-FFF2-40B4-BE49-F238E27FC236}">
                <a16:creationId xmlns:a16="http://schemas.microsoft.com/office/drawing/2014/main" id="{864F1D39-5E4E-DE45-9D4B-FDD587F1F0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132</a:t>
            </a:fld>
            <a:endParaRPr lang="en-US"/>
          </a:p>
        </p:txBody>
      </p:sp>
    </p:spTree>
    <p:extLst>
      <p:ext uri="{BB962C8B-B14F-4D97-AF65-F5344CB8AC3E}">
        <p14:creationId xmlns:p14="http://schemas.microsoft.com/office/powerpoint/2010/main" val="11338389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5402-6E73-F943-A9BC-652A7FA02400}"/>
              </a:ext>
            </a:extLst>
          </p:cNvPr>
          <p:cNvSpPr>
            <a:spLocks noGrp="1"/>
          </p:cNvSpPr>
          <p:nvPr>
            <p:ph type="title"/>
          </p:nvPr>
        </p:nvSpPr>
        <p:spPr/>
        <p:txBody>
          <a:bodyPr/>
          <a:lstStyle/>
          <a:p>
            <a:r>
              <a:rPr lang="en-US" dirty="0"/>
              <a:t>Mandated Timelines</a:t>
            </a:r>
          </a:p>
        </p:txBody>
      </p:sp>
      <p:sp>
        <p:nvSpPr>
          <p:cNvPr id="3" name="Text Placeholder 2">
            <a:extLst>
              <a:ext uri="{FF2B5EF4-FFF2-40B4-BE49-F238E27FC236}">
                <a16:creationId xmlns:a16="http://schemas.microsoft.com/office/drawing/2014/main" id="{954E021E-F7E6-EA47-8EC5-B55915FBAED9}"/>
              </a:ext>
            </a:extLst>
          </p:cNvPr>
          <p:cNvSpPr>
            <a:spLocks noGrp="1"/>
          </p:cNvSpPr>
          <p:nvPr>
            <p:ph type="body" idx="1"/>
          </p:nvPr>
        </p:nvSpPr>
        <p:spPr>
          <a:xfrm>
            <a:off x="588963" y="2021305"/>
            <a:ext cx="8270875" cy="4411245"/>
          </a:xfrm>
        </p:spPr>
        <p:txBody>
          <a:bodyPr/>
          <a:lstStyle/>
          <a:p>
            <a:r>
              <a:rPr lang="en-US" dirty="0"/>
              <a:t>10 working days from the date of the referral SoonerStart must make contact with the family</a:t>
            </a:r>
          </a:p>
          <a:p>
            <a:endParaRPr lang="en-US" dirty="0"/>
          </a:p>
          <a:p>
            <a:r>
              <a:rPr lang="en-US" dirty="0"/>
              <a:t>45 working days from the date of the confirmed referral by the parent/caregiver to the development of the Individualized Family Service Plan (IFSP) for a child who qualifies for services</a:t>
            </a:r>
          </a:p>
          <a:p>
            <a:endParaRPr lang="en-US" dirty="0"/>
          </a:p>
          <a:p>
            <a:r>
              <a:rPr lang="en-US" dirty="0"/>
              <a:t>15 working days from the IFSP, the first intervention visit must take place</a:t>
            </a:r>
          </a:p>
        </p:txBody>
      </p:sp>
      <p:sp>
        <p:nvSpPr>
          <p:cNvPr id="8" name="Slide Number Placeholder 7">
            <a:extLst>
              <a:ext uri="{FF2B5EF4-FFF2-40B4-BE49-F238E27FC236}">
                <a16:creationId xmlns:a16="http://schemas.microsoft.com/office/drawing/2014/main" id="{F8D774A6-3683-5848-8AA8-408B1715E9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133</a:t>
            </a:fld>
            <a:endParaRPr lang="en-US"/>
          </a:p>
        </p:txBody>
      </p:sp>
    </p:spTree>
    <p:extLst>
      <p:ext uri="{BB962C8B-B14F-4D97-AF65-F5344CB8AC3E}">
        <p14:creationId xmlns:p14="http://schemas.microsoft.com/office/powerpoint/2010/main" val="33342915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6FAF-95EE-B148-8509-6793F5CD34E0}"/>
              </a:ext>
            </a:extLst>
          </p:cNvPr>
          <p:cNvSpPr>
            <a:spLocks noGrp="1"/>
          </p:cNvSpPr>
          <p:nvPr>
            <p:ph type="title"/>
          </p:nvPr>
        </p:nvSpPr>
        <p:spPr/>
        <p:txBody>
          <a:bodyPr/>
          <a:lstStyle/>
          <a:p>
            <a:r>
              <a:rPr lang="en-US" dirty="0"/>
              <a:t>What do services look like? </a:t>
            </a:r>
          </a:p>
        </p:txBody>
      </p:sp>
      <p:sp>
        <p:nvSpPr>
          <p:cNvPr id="3" name="Text Placeholder 2">
            <a:extLst>
              <a:ext uri="{FF2B5EF4-FFF2-40B4-BE49-F238E27FC236}">
                <a16:creationId xmlns:a16="http://schemas.microsoft.com/office/drawing/2014/main" id="{7B743DAE-0A9B-E946-8645-F0F69D8E8D5E}"/>
              </a:ext>
            </a:extLst>
          </p:cNvPr>
          <p:cNvSpPr>
            <a:spLocks noGrp="1"/>
          </p:cNvSpPr>
          <p:nvPr>
            <p:ph type="body" idx="1"/>
          </p:nvPr>
        </p:nvSpPr>
        <p:spPr>
          <a:xfrm>
            <a:off x="588963" y="1989221"/>
            <a:ext cx="8270875" cy="4443329"/>
          </a:xfrm>
        </p:spPr>
        <p:txBody>
          <a:bodyPr/>
          <a:lstStyle/>
          <a:p>
            <a:r>
              <a:rPr lang="en-US" dirty="0"/>
              <a:t>Services are providing the in the child’s natural environment  -home, child care etc.</a:t>
            </a:r>
          </a:p>
          <a:p>
            <a:r>
              <a:rPr lang="en-US" dirty="0"/>
              <a:t>The family will choose their own goals and outcomes to work on. The IFSP is not an IEP, the F stands for FAMILY</a:t>
            </a:r>
          </a:p>
          <a:p>
            <a:r>
              <a:rPr lang="en-US" dirty="0"/>
              <a:t>Service Providers will model, teach and coach the family with ideas and techniques they can do everyday, during the child’s regular routines to help stimulate the child’s development.</a:t>
            </a:r>
          </a:p>
          <a:p>
            <a:r>
              <a:rPr lang="en-US" dirty="0"/>
              <a:t>Growth happens in between visits because the family is the child’s #1 teacher</a:t>
            </a:r>
          </a:p>
          <a:p>
            <a:endParaRPr lang="en-US" dirty="0"/>
          </a:p>
        </p:txBody>
      </p:sp>
      <p:sp>
        <p:nvSpPr>
          <p:cNvPr id="8" name="Slide Number Placeholder 7">
            <a:extLst>
              <a:ext uri="{FF2B5EF4-FFF2-40B4-BE49-F238E27FC236}">
                <a16:creationId xmlns:a16="http://schemas.microsoft.com/office/drawing/2014/main" id="{A8EB2889-7FC7-554E-9B64-9622A583DD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134</a:t>
            </a:fld>
            <a:endParaRPr lang="en-US"/>
          </a:p>
        </p:txBody>
      </p:sp>
    </p:spTree>
    <p:extLst>
      <p:ext uri="{BB962C8B-B14F-4D97-AF65-F5344CB8AC3E}">
        <p14:creationId xmlns:p14="http://schemas.microsoft.com/office/powerpoint/2010/main" val="7066802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306B-13FA-EB4A-8C6F-897F0787A1DF}"/>
              </a:ext>
            </a:extLst>
          </p:cNvPr>
          <p:cNvSpPr>
            <a:spLocks noGrp="1"/>
          </p:cNvSpPr>
          <p:nvPr>
            <p:ph type="title"/>
          </p:nvPr>
        </p:nvSpPr>
        <p:spPr>
          <a:xfrm>
            <a:off x="588894" y="978648"/>
            <a:ext cx="8271045" cy="1277755"/>
          </a:xfrm>
        </p:spPr>
        <p:txBody>
          <a:bodyPr/>
          <a:lstStyle/>
          <a:p>
            <a:r>
              <a:rPr lang="en-US" dirty="0"/>
              <a:t>Transition</a:t>
            </a:r>
            <a:br>
              <a:rPr lang="en-US" dirty="0"/>
            </a:br>
            <a:r>
              <a:rPr lang="en-US" sz="800" dirty="0"/>
              <a:t> </a:t>
            </a:r>
            <a:br>
              <a:rPr lang="en-US" dirty="0"/>
            </a:br>
            <a:r>
              <a:rPr lang="en-US" sz="2400" dirty="0"/>
              <a:t>A Transition Plan is to facilitate a smooth transition by the child’s third birthday</a:t>
            </a:r>
          </a:p>
        </p:txBody>
      </p:sp>
      <p:sp>
        <p:nvSpPr>
          <p:cNvPr id="3" name="Text Placeholder 2">
            <a:extLst>
              <a:ext uri="{FF2B5EF4-FFF2-40B4-BE49-F238E27FC236}">
                <a16:creationId xmlns:a16="http://schemas.microsoft.com/office/drawing/2014/main" id="{D62D456C-08C5-3C40-960F-DAB908289A6E}"/>
              </a:ext>
            </a:extLst>
          </p:cNvPr>
          <p:cNvSpPr>
            <a:spLocks noGrp="1"/>
          </p:cNvSpPr>
          <p:nvPr>
            <p:ph type="body" idx="1"/>
          </p:nvPr>
        </p:nvSpPr>
        <p:spPr/>
        <p:txBody>
          <a:bodyPr/>
          <a:lstStyle/>
          <a:p>
            <a:pPr marL="0" indent="0">
              <a:buNone/>
            </a:pPr>
            <a:r>
              <a:rPr lang="en-US"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When:</a:t>
            </a:r>
          </a:p>
          <a:p>
            <a:pPr>
              <a:buFont typeface="Wingdings" panose="05000000000000000000" pitchFamily="2" charset="2"/>
              <a:buChar char="§"/>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Transition begins between 27 months and 33 months of age.</a:t>
            </a:r>
          </a:p>
          <a:p>
            <a:pPr>
              <a:buFont typeface="Wingdings" panose="05000000000000000000" pitchFamily="2" charset="2"/>
              <a:buChar char="§"/>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If a child is referred at or after 33 months, the child receives transition services only.</a:t>
            </a:r>
          </a:p>
          <a:p>
            <a:pPr marL="0" indent="0">
              <a:buNone/>
            </a:pPr>
            <a:r>
              <a:rPr lang="en-US"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Where:</a:t>
            </a:r>
          </a:p>
          <a:p>
            <a:pPr>
              <a:buFont typeface="Wingdings" panose="05000000000000000000" pitchFamily="2" charset="2"/>
              <a:buChar char="§"/>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Public Schools:  Part B (Special Education Services)</a:t>
            </a:r>
          </a:p>
          <a:p>
            <a:pPr>
              <a:buFont typeface="Wingdings" panose="05000000000000000000" pitchFamily="2" charset="2"/>
              <a:buChar char="§"/>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Head Start</a:t>
            </a:r>
          </a:p>
          <a:p>
            <a:pPr>
              <a:buFont typeface="Wingdings" panose="05000000000000000000" pitchFamily="2" charset="2"/>
              <a:buChar char="§"/>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Child Guidance</a:t>
            </a:r>
          </a:p>
          <a:p>
            <a:pPr>
              <a:buFont typeface="Wingdings" panose="05000000000000000000" pitchFamily="2" charset="2"/>
              <a:buChar char="§"/>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Child Care</a:t>
            </a:r>
          </a:p>
          <a:p>
            <a:pPr>
              <a:buFont typeface="Wingdings" panose="05000000000000000000" pitchFamily="2" charset="2"/>
              <a:buChar char="§"/>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Preschool programs</a:t>
            </a:r>
          </a:p>
          <a:p>
            <a:pPr>
              <a:buFont typeface="Wingdings" panose="05000000000000000000" pitchFamily="2" charset="2"/>
              <a:buChar char="§"/>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Private Services</a:t>
            </a:r>
          </a:p>
          <a:p>
            <a:endParaRPr lang="en-US" sz="1800" dirty="0">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sz="1800" dirty="0">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sz="1800"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5" name="Slide Number Placeholder 4">
            <a:extLst>
              <a:ext uri="{FF2B5EF4-FFF2-40B4-BE49-F238E27FC236}">
                <a16:creationId xmlns:a16="http://schemas.microsoft.com/office/drawing/2014/main" id="{551BD1D0-C44B-6A45-8263-505CB2BBDA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135</a:t>
            </a:fld>
            <a:endParaRPr lang="en-US"/>
          </a:p>
        </p:txBody>
      </p:sp>
    </p:spTree>
    <p:extLst>
      <p:ext uri="{BB962C8B-B14F-4D97-AF65-F5344CB8AC3E}">
        <p14:creationId xmlns:p14="http://schemas.microsoft.com/office/powerpoint/2010/main" val="31911740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4562-C465-5346-AB4A-3D7497E9FFD4}"/>
              </a:ext>
            </a:extLst>
          </p:cNvPr>
          <p:cNvSpPr>
            <a:spLocks noGrp="1"/>
          </p:cNvSpPr>
          <p:nvPr>
            <p:ph type="title"/>
          </p:nvPr>
        </p:nvSpPr>
        <p:spPr/>
        <p:txBody>
          <a:bodyPr/>
          <a:lstStyle/>
          <a:p>
            <a:r>
              <a:rPr lang="en-US" sz="3200" dirty="0"/>
              <a:t>What can I tell families about SoonerStart?</a:t>
            </a:r>
          </a:p>
        </p:txBody>
      </p:sp>
      <p:sp>
        <p:nvSpPr>
          <p:cNvPr id="3" name="Text Placeholder 2">
            <a:extLst>
              <a:ext uri="{FF2B5EF4-FFF2-40B4-BE49-F238E27FC236}">
                <a16:creationId xmlns:a16="http://schemas.microsoft.com/office/drawing/2014/main" id="{55751525-B050-124B-BAA0-9791C2FEAFA7}"/>
              </a:ext>
            </a:extLst>
          </p:cNvPr>
          <p:cNvSpPr>
            <a:spLocks noGrp="1"/>
          </p:cNvSpPr>
          <p:nvPr>
            <p:ph type="body" idx="1"/>
          </p:nvPr>
        </p:nvSpPr>
        <p:spPr/>
        <p:txBody>
          <a:bodyPr/>
          <a:lstStyle/>
          <a:p>
            <a:r>
              <a:rPr lang="en-US" sz="2000" dirty="0"/>
              <a:t>SoonerStart serves infants and toddlers, birth to three with developmental delays and disabilities</a:t>
            </a:r>
          </a:p>
          <a:p>
            <a:r>
              <a:rPr lang="en-US" sz="2000" dirty="0"/>
              <a:t>There is NO COST to families for services</a:t>
            </a:r>
          </a:p>
          <a:p>
            <a:r>
              <a:rPr lang="en-US" sz="2000" dirty="0"/>
              <a:t>Services are in the child’s natural environment</a:t>
            </a:r>
          </a:p>
          <a:p>
            <a:r>
              <a:rPr lang="en-US" sz="2000" dirty="0"/>
              <a:t>You decide what is important to work on for you and your family</a:t>
            </a:r>
          </a:p>
          <a:p>
            <a:r>
              <a:rPr lang="en-US" sz="2000" dirty="0"/>
              <a:t>SoonerStart exist to be a support system and not a burden</a:t>
            </a:r>
          </a:p>
          <a:p>
            <a:r>
              <a:rPr lang="en-US" sz="2000" dirty="0"/>
              <a:t>SoonerStart is a voluntary program</a:t>
            </a:r>
          </a:p>
          <a:p>
            <a:endParaRPr lang="en-US" sz="2000" dirty="0">
              <a:solidFill>
                <a:schemeClr val="accent1"/>
              </a:solidFill>
            </a:endParaRPr>
          </a:p>
          <a:p>
            <a:r>
              <a:rPr lang="en-US" sz="2400" b="1" dirty="0">
                <a:solidFill>
                  <a:schemeClr val="accent1"/>
                </a:solidFill>
              </a:rPr>
              <a:t>Most importantly: If you’d like, I can refer your child to SoonerStart</a:t>
            </a:r>
          </a:p>
        </p:txBody>
      </p:sp>
      <p:sp>
        <p:nvSpPr>
          <p:cNvPr id="5" name="Slide Number Placeholder 4">
            <a:extLst>
              <a:ext uri="{FF2B5EF4-FFF2-40B4-BE49-F238E27FC236}">
                <a16:creationId xmlns:a16="http://schemas.microsoft.com/office/drawing/2014/main" id="{CFAE0F28-6CA6-6744-96C6-2DF4843969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136</a:t>
            </a:fld>
            <a:endParaRPr lang="en-US"/>
          </a:p>
        </p:txBody>
      </p:sp>
    </p:spTree>
    <p:extLst>
      <p:ext uri="{BB962C8B-B14F-4D97-AF65-F5344CB8AC3E}">
        <p14:creationId xmlns:p14="http://schemas.microsoft.com/office/powerpoint/2010/main" val="29709129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9DAA-B968-EB47-A1FC-79BECC20E9F8}"/>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CBFA8F31-89A1-9441-A9F8-1429990FC365}"/>
              </a:ext>
            </a:extLst>
          </p:cNvPr>
          <p:cNvSpPr>
            <a:spLocks noGrp="1"/>
          </p:cNvSpPr>
          <p:nvPr>
            <p:ph type="body" idx="1"/>
          </p:nvPr>
        </p:nvSpPr>
        <p:spPr/>
        <p:txBody>
          <a:bodyPr/>
          <a:lstStyle/>
          <a:p>
            <a:r>
              <a:rPr lang="en-US" sz="2000" dirty="0"/>
              <a:t>Where to refer- SoonerStart Early Intervention and private services</a:t>
            </a:r>
          </a:p>
          <a:p>
            <a:r>
              <a:rPr lang="en-US" sz="2000" dirty="0"/>
              <a:t>How to refer: </a:t>
            </a:r>
          </a:p>
          <a:p>
            <a:pPr lvl="1"/>
            <a:r>
              <a:rPr lang="en-US" sz="1600" dirty="0"/>
              <a:t>Online: </a:t>
            </a:r>
            <a:r>
              <a:rPr lang="en-US" sz="1600" dirty="0">
                <a:hlinkClick r:id="rId2"/>
              </a:rPr>
              <a:t>https://sde.ok/gov/soonerstart</a:t>
            </a:r>
            <a:r>
              <a:rPr lang="en-US" sz="1600" dirty="0"/>
              <a:t> </a:t>
            </a:r>
          </a:p>
          <a:p>
            <a:pPr lvl="1"/>
            <a:r>
              <a:rPr lang="en-US" sz="1600" dirty="0"/>
              <a:t>Call: 405-521-3575</a:t>
            </a:r>
          </a:p>
          <a:p>
            <a:pPr lvl="1"/>
            <a:r>
              <a:rPr lang="en-US" sz="1600" dirty="0"/>
              <a:t>Email: </a:t>
            </a:r>
            <a:r>
              <a:rPr lang="en-US" sz="1600" dirty="0">
                <a:hlinkClick r:id="rId3"/>
              </a:rPr>
              <a:t>SoonerStart@sde.ok.gov</a:t>
            </a:r>
            <a:r>
              <a:rPr lang="en-US" sz="1600" dirty="0"/>
              <a:t> </a:t>
            </a:r>
          </a:p>
          <a:p>
            <a:r>
              <a:rPr lang="en-US" sz="2000" dirty="0"/>
              <a:t>When to refer- immediately</a:t>
            </a:r>
          </a:p>
          <a:p>
            <a:r>
              <a:rPr lang="en-US" sz="2000" dirty="0"/>
              <a:t>Who to refer- all children with hearing loss and or concerns regarding overall development/communication</a:t>
            </a:r>
          </a:p>
          <a:p>
            <a:r>
              <a:rPr lang="en-US" sz="2000" dirty="0"/>
              <a:t>For more information, SoonerStart Referral Guide is available here: </a:t>
            </a:r>
            <a:r>
              <a:rPr lang="en-US" sz="2000" dirty="0">
                <a:hlinkClick r:id="rId4"/>
              </a:rPr>
              <a:t>https://soonersuccess.ouhsc.edu/Portals/1024/Combined%20Sooner%20Start.pdf</a:t>
            </a:r>
            <a:r>
              <a:rPr lang="en-US" sz="2000" dirty="0"/>
              <a:t> </a:t>
            </a:r>
          </a:p>
          <a:p>
            <a:endParaRPr lang="en-US" sz="2000" dirty="0"/>
          </a:p>
        </p:txBody>
      </p:sp>
      <p:sp>
        <p:nvSpPr>
          <p:cNvPr id="5" name="Slide Number Placeholder 4">
            <a:extLst>
              <a:ext uri="{FF2B5EF4-FFF2-40B4-BE49-F238E27FC236}">
                <a16:creationId xmlns:a16="http://schemas.microsoft.com/office/drawing/2014/main" id="{199DEBA6-C789-0F45-8D96-BD47D2B6C8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137</a:t>
            </a:fld>
            <a:endParaRPr lang="en-US"/>
          </a:p>
        </p:txBody>
      </p:sp>
    </p:spTree>
    <p:extLst>
      <p:ext uri="{BB962C8B-B14F-4D97-AF65-F5344CB8AC3E}">
        <p14:creationId xmlns:p14="http://schemas.microsoft.com/office/powerpoint/2010/main" val="1522118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B122-0823-DE45-83A8-4C8974CE5363}"/>
              </a:ext>
            </a:extLst>
          </p:cNvPr>
          <p:cNvSpPr>
            <a:spLocks noGrp="1"/>
          </p:cNvSpPr>
          <p:nvPr>
            <p:ph type="title"/>
          </p:nvPr>
        </p:nvSpPr>
        <p:spPr/>
        <p:txBody>
          <a:bodyPr/>
          <a:lstStyle/>
          <a:p>
            <a:r>
              <a:rPr lang="en-US" dirty="0"/>
              <a:t>Hollie’s Story</a:t>
            </a:r>
          </a:p>
        </p:txBody>
      </p:sp>
      <p:sp>
        <p:nvSpPr>
          <p:cNvPr id="3" name="Slide Number Placeholder 2">
            <a:extLst>
              <a:ext uri="{FF2B5EF4-FFF2-40B4-BE49-F238E27FC236}">
                <a16:creationId xmlns:a16="http://schemas.microsoft.com/office/drawing/2014/main" id="{2DE1186F-B5BE-2F48-B110-80AD8AB6E4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138</a:t>
            </a:fld>
            <a:endParaRPr lang="en-US"/>
          </a:p>
        </p:txBody>
      </p:sp>
      <p:sp>
        <p:nvSpPr>
          <p:cNvPr id="5" name="TextBox 4">
            <a:extLst>
              <a:ext uri="{FF2B5EF4-FFF2-40B4-BE49-F238E27FC236}">
                <a16:creationId xmlns:a16="http://schemas.microsoft.com/office/drawing/2014/main" id="{FA839200-0801-9443-8468-F54551B1E940}"/>
              </a:ext>
            </a:extLst>
          </p:cNvPr>
          <p:cNvSpPr txBox="1"/>
          <p:nvPr/>
        </p:nvSpPr>
        <p:spPr>
          <a:xfrm>
            <a:off x="839755" y="2183363"/>
            <a:ext cx="4590661" cy="369332"/>
          </a:xfrm>
          <a:prstGeom prst="rect">
            <a:avLst/>
          </a:prstGeom>
          <a:noFill/>
        </p:spPr>
        <p:txBody>
          <a:bodyPr wrap="square" rtlCol="0">
            <a:spAutoFit/>
          </a:bodyPr>
          <a:lstStyle/>
          <a:p>
            <a:r>
              <a:rPr lang="en-US" dirty="0"/>
              <a:t>*2-3 minute family story video here*</a:t>
            </a:r>
          </a:p>
        </p:txBody>
      </p:sp>
    </p:spTree>
    <p:extLst>
      <p:ext uri="{BB962C8B-B14F-4D97-AF65-F5344CB8AC3E}">
        <p14:creationId xmlns:p14="http://schemas.microsoft.com/office/powerpoint/2010/main" val="303462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29841" y="2125267"/>
            <a:ext cx="8011239" cy="3970733"/>
          </a:xfrm>
        </p:spPr>
        <p:txBody>
          <a:bodyPr>
            <a:normAutofit fontScale="77500" lnSpcReduction="20000"/>
          </a:bodyPr>
          <a:lstStyle/>
          <a:p>
            <a:pPr marL="0" indent="0">
              <a:lnSpc>
                <a:spcPct val="110000"/>
              </a:lnSpc>
              <a:buNone/>
            </a:pPr>
            <a:r>
              <a:rPr lang="en-US" dirty="0"/>
              <a:t>310:540-1-3 Guidelines  - Summary</a:t>
            </a:r>
          </a:p>
          <a:p>
            <a:pPr marL="0" indent="0">
              <a:lnSpc>
                <a:spcPct val="110000"/>
              </a:lnSpc>
              <a:buNone/>
            </a:pPr>
            <a:r>
              <a:rPr lang="en-US" dirty="0"/>
              <a:t>(a) All newborns in Oklahoma shall have a Hearing Screening Procedure completed unless the parent or guardian refuses because of religious or personal objections.</a:t>
            </a:r>
          </a:p>
          <a:p>
            <a:pPr marL="0" indent="0">
              <a:lnSpc>
                <a:spcPct val="110000"/>
              </a:lnSpc>
              <a:buNone/>
            </a:pPr>
            <a:r>
              <a:rPr lang="en-US" dirty="0"/>
              <a:t>(b) Requirements for the Hearing Screening Procedure</a:t>
            </a:r>
          </a:p>
          <a:p>
            <a:pPr marL="0" indent="0">
              <a:lnSpc>
                <a:spcPct val="110000"/>
              </a:lnSpc>
              <a:buNone/>
            </a:pPr>
            <a:r>
              <a:rPr lang="en-US" dirty="0"/>
              <a:t>(c) Hospital universal newborn hearing screening administration</a:t>
            </a:r>
          </a:p>
          <a:p>
            <a:pPr marL="0" indent="0">
              <a:lnSpc>
                <a:spcPct val="110000"/>
              </a:lnSpc>
              <a:buNone/>
            </a:pPr>
            <a:r>
              <a:rPr lang="en-US" dirty="0"/>
              <a:t>(d) Methods for physiologic screening </a:t>
            </a:r>
          </a:p>
          <a:p>
            <a:pPr marL="0" indent="0">
              <a:lnSpc>
                <a:spcPct val="110000"/>
              </a:lnSpc>
              <a:buNone/>
            </a:pPr>
            <a:r>
              <a:rPr lang="en-US" dirty="0"/>
              <a:t>(e) Personnel and parent notification </a:t>
            </a:r>
          </a:p>
          <a:p>
            <a:pPr marL="0" indent="0">
              <a:lnSpc>
                <a:spcPct val="110000"/>
              </a:lnSpc>
              <a:buNone/>
            </a:pPr>
            <a:r>
              <a:rPr lang="en-US" dirty="0"/>
              <a:t>(f) Referrals to audiology</a:t>
            </a:r>
          </a:p>
        </p:txBody>
      </p:sp>
      <p:sp>
        <p:nvSpPr>
          <p:cNvPr id="2" name="Slide Number Placeholder 1">
            <a:extLst>
              <a:ext uri="{FF2B5EF4-FFF2-40B4-BE49-F238E27FC236}">
                <a16:creationId xmlns:a16="http://schemas.microsoft.com/office/drawing/2014/main" id="{9BB50829-3BE7-FD4B-B967-9C74CAE7040C}"/>
              </a:ext>
            </a:extLst>
          </p:cNvPr>
          <p:cNvSpPr>
            <a:spLocks noGrp="1"/>
          </p:cNvSpPr>
          <p:nvPr>
            <p:ph type="sldNum" sz="quarter" idx="12"/>
          </p:nvPr>
        </p:nvSpPr>
        <p:spPr/>
        <p:txBody>
          <a:bodyPr/>
          <a:lstStyle/>
          <a:p>
            <a:fld id="{D3CDE39C-1045-B24F-8AC0-074120AD0E94}" type="slidenum">
              <a:rPr lang="en-US" smtClean="0"/>
              <a:t>13</a:t>
            </a:fld>
            <a:endParaRPr lang="en-US" dirty="0"/>
          </a:p>
        </p:txBody>
      </p:sp>
      <p:pic>
        <p:nvPicPr>
          <p:cNvPr id="11" name="Picture 10" descr="Graphical user interface, text&#10;&#10;Description automatically generated">
            <a:extLst>
              <a:ext uri="{FF2B5EF4-FFF2-40B4-BE49-F238E27FC236}">
                <a16:creationId xmlns:a16="http://schemas.microsoft.com/office/drawing/2014/main" id="{E5B97CB4-A297-1A4A-AFAD-2D45C1AAC7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5715000"/>
            <a:ext cx="2498725" cy="876176"/>
          </a:xfrm>
          <a:prstGeom prst="rect">
            <a:avLst/>
          </a:prstGeom>
        </p:spPr>
      </p:pic>
      <p:sp>
        <p:nvSpPr>
          <p:cNvPr id="13" name="Title 1">
            <a:extLst>
              <a:ext uri="{FF2B5EF4-FFF2-40B4-BE49-F238E27FC236}">
                <a16:creationId xmlns:a16="http://schemas.microsoft.com/office/drawing/2014/main" id="{D451DA58-8B97-1040-9671-F236ABE87A15}"/>
              </a:ext>
            </a:extLst>
          </p:cNvPr>
          <p:cNvSpPr txBox="1">
            <a:spLocks/>
          </p:cNvSpPr>
          <p:nvPr/>
        </p:nvSpPr>
        <p:spPr>
          <a:xfrm>
            <a:off x="588894" y="1029448"/>
            <a:ext cx="8271045" cy="99150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1pPr>
            <a:lvl2pPr marR="0" lvl="1"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2pPr>
            <a:lvl3pPr marR="0" lvl="2"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3pPr>
            <a:lvl4pPr marR="0" lvl="3"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4pPr>
            <a:lvl5pPr marR="0" lvl="4"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5pPr>
            <a:lvl6pPr marR="0" lvl="5"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6pPr>
            <a:lvl7pPr marR="0" lvl="6"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7pPr>
            <a:lvl8pPr marR="0" lvl="7"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8pPr>
            <a:lvl9pPr marR="0" lvl="8"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9pPr>
          </a:lstStyle>
          <a:p>
            <a:r>
              <a:rPr lang="en-US" sz="4000" dirty="0"/>
              <a:t>Oklahoma EHDI Legislation</a:t>
            </a:r>
          </a:p>
        </p:txBody>
      </p:sp>
    </p:spTree>
    <p:extLst>
      <p:ext uri="{BB962C8B-B14F-4D97-AF65-F5344CB8AC3E}">
        <p14:creationId xmlns:p14="http://schemas.microsoft.com/office/powerpoint/2010/main" val="97571799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1225-977A-0C4E-B607-0E0593B06A14}"/>
              </a:ext>
            </a:extLst>
          </p:cNvPr>
          <p:cNvSpPr>
            <a:spLocks noGrp="1"/>
          </p:cNvSpPr>
          <p:nvPr>
            <p:ph type="title"/>
          </p:nvPr>
        </p:nvSpPr>
        <p:spPr/>
        <p:txBody>
          <a:bodyPr/>
          <a:lstStyle/>
          <a:p>
            <a:r>
              <a:rPr lang="en-US" dirty="0"/>
              <a:t>Acknowledgement</a:t>
            </a:r>
          </a:p>
        </p:txBody>
      </p:sp>
      <p:sp>
        <p:nvSpPr>
          <p:cNvPr id="3" name="Slide Number Placeholder 2">
            <a:extLst>
              <a:ext uri="{FF2B5EF4-FFF2-40B4-BE49-F238E27FC236}">
                <a16:creationId xmlns:a16="http://schemas.microsoft.com/office/drawing/2014/main" id="{E6E5BD9F-56F2-D849-8792-02DE3C8FB1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139</a:t>
            </a:fld>
            <a:endParaRPr lang="en-US"/>
          </a:p>
        </p:txBody>
      </p:sp>
      <p:pic>
        <p:nvPicPr>
          <p:cNvPr id="5" name="Picture 4" descr="Logo og OK LEND at Child Study Center">
            <a:extLst>
              <a:ext uri="{FF2B5EF4-FFF2-40B4-BE49-F238E27FC236}">
                <a16:creationId xmlns:a16="http://schemas.microsoft.com/office/drawing/2014/main" id="{D4D64568-1BFA-6949-94E8-71BAE130358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30806" y="2587970"/>
            <a:ext cx="3924300" cy="2049735"/>
          </a:xfrm>
          <a:prstGeom prst="rect">
            <a:avLst/>
          </a:prstGeom>
          <a:noFill/>
          <a:ln>
            <a:noFill/>
          </a:ln>
        </p:spPr>
      </p:pic>
      <p:sp>
        <p:nvSpPr>
          <p:cNvPr id="6" name="TextBox 5">
            <a:extLst>
              <a:ext uri="{FF2B5EF4-FFF2-40B4-BE49-F238E27FC236}">
                <a16:creationId xmlns:a16="http://schemas.microsoft.com/office/drawing/2014/main" id="{C5E228DD-612F-8245-A2ED-49BC1468203C}"/>
              </a:ext>
            </a:extLst>
          </p:cNvPr>
          <p:cNvSpPr txBox="1"/>
          <p:nvPr/>
        </p:nvSpPr>
        <p:spPr>
          <a:xfrm>
            <a:off x="647700" y="4927238"/>
            <a:ext cx="7848600" cy="1169551"/>
          </a:xfrm>
          <a:prstGeom prst="rect">
            <a:avLst/>
          </a:prstGeom>
          <a:noFill/>
        </p:spPr>
        <p:txBody>
          <a:bodyPr wrap="square" rtlCol="0">
            <a:spAutoFit/>
          </a:bodyPr>
          <a:lstStyle/>
          <a:p>
            <a:r>
              <a:rPr lang="en-US" i="1" dirty="0"/>
              <a:t>This project was supported by the Health Resources and Services Administration (HRSA) of the U.S. Department of Health and Human Services (HHS) under grant number T73MC00033 for Oklahoma LEND This information or content and conclusions are those of the author and should not be construed as the official position or policy of, nor should any endorsements be inferred by HRSA, HHS or the U.S. Government.</a:t>
            </a:r>
            <a:endParaRPr lang="en-US" dirty="0"/>
          </a:p>
        </p:txBody>
      </p:sp>
      <p:sp>
        <p:nvSpPr>
          <p:cNvPr id="7" name="Rectangle 6">
            <a:extLst>
              <a:ext uri="{FF2B5EF4-FFF2-40B4-BE49-F238E27FC236}">
                <a16:creationId xmlns:a16="http://schemas.microsoft.com/office/drawing/2014/main" id="{169399DF-C43C-1B40-974B-05B27CB17CD1}"/>
              </a:ext>
            </a:extLst>
          </p:cNvPr>
          <p:cNvSpPr/>
          <p:nvPr/>
        </p:nvSpPr>
        <p:spPr>
          <a:xfrm>
            <a:off x="304832" y="2877503"/>
            <a:ext cx="4419584" cy="1525610"/>
          </a:xfrm>
          <a:prstGeom prst="rect">
            <a:avLst/>
          </a:prstGeom>
        </p:spPr>
        <p:txBody>
          <a:bodyPr wrap="square">
            <a:spAutoFit/>
          </a:bodyPr>
          <a:lstStyle/>
          <a:p>
            <a:pPr algn="ctr">
              <a:lnSpc>
                <a:spcPct val="115000"/>
              </a:lnSpc>
            </a:pPr>
            <a:r>
              <a:rPr lang="en-US" sz="1800" b="1" dirty="0">
                <a:latin typeface="Times New Roman" panose="02020603050405020304" pitchFamily="18" charset="0"/>
                <a:ea typeface="Calibri" panose="020F0502020204030204" pitchFamily="34" charset="0"/>
                <a:cs typeface="Times New Roman" panose="02020603050405020304" pitchFamily="18" charset="0"/>
              </a:rPr>
              <a:t>Oklahoma LEND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600" dirty="0">
                <a:latin typeface="Times New Roman" panose="02020603050405020304" pitchFamily="18" charset="0"/>
                <a:ea typeface="Calibri" panose="020F0502020204030204" pitchFamily="34" charset="0"/>
                <a:cs typeface="Times New Roman" panose="02020603050405020304" pitchFamily="18" charset="0"/>
              </a:rPr>
              <a:t>Maternal and Child Health Bureau </a:t>
            </a:r>
          </a:p>
          <a:p>
            <a:pPr algn="ctr">
              <a:lnSpc>
                <a:spcPct val="115000"/>
              </a:lnSpc>
            </a:pPr>
            <a:r>
              <a:rPr lang="en-US" sz="1600" dirty="0">
                <a:latin typeface="Times New Roman" panose="02020603050405020304" pitchFamily="18" charset="0"/>
                <a:ea typeface="Calibri" panose="020F0502020204030204" pitchFamily="34" charset="0"/>
                <a:cs typeface="Times New Roman" panose="02020603050405020304" pitchFamily="18" charset="0"/>
              </a:rPr>
              <a:t>Grant T73MC00033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600" dirty="0">
                <a:latin typeface="Times New Roman" panose="02020603050405020304" pitchFamily="18" charset="0"/>
                <a:ea typeface="Calibri" panose="020F0502020204030204" pitchFamily="34" charset="0"/>
                <a:cs typeface="Times New Roman" panose="02020603050405020304" pitchFamily="18" charset="0"/>
              </a:rPr>
              <a:t>Health Resources and Services Administration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600" dirty="0">
                <a:latin typeface="Times New Roman" panose="02020603050405020304" pitchFamily="18" charset="0"/>
                <a:ea typeface="Calibri" panose="020F0502020204030204" pitchFamily="34" charset="0"/>
                <a:cs typeface="Times New Roman" panose="02020603050405020304" pitchFamily="18" charset="0"/>
              </a:rPr>
              <a:t>U.S. Department of Health and Human Services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91581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0F94-0A29-2E45-B912-E160084F388B}"/>
              </a:ext>
            </a:extLst>
          </p:cNvPr>
          <p:cNvSpPr>
            <a:spLocks noGrp="1"/>
          </p:cNvSpPr>
          <p:nvPr>
            <p:ph type="title"/>
          </p:nvPr>
        </p:nvSpPr>
        <p:spPr/>
        <p:txBody>
          <a:bodyPr/>
          <a:lstStyle/>
          <a:p>
            <a:r>
              <a:rPr lang="en-US" dirty="0"/>
              <a:t>Q &amp; A</a:t>
            </a:r>
          </a:p>
        </p:txBody>
      </p:sp>
      <p:sp>
        <p:nvSpPr>
          <p:cNvPr id="3" name="Slide Number Placeholder 2">
            <a:extLst>
              <a:ext uri="{FF2B5EF4-FFF2-40B4-BE49-F238E27FC236}">
                <a16:creationId xmlns:a16="http://schemas.microsoft.com/office/drawing/2014/main" id="{DE49BD20-E5CB-8E49-8FB7-E5FDCB1E2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140</a:t>
            </a:fld>
            <a:endParaRPr lang="en-US"/>
          </a:p>
        </p:txBody>
      </p:sp>
      <p:pic>
        <p:nvPicPr>
          <p:cNvPr id="5" name="Content Placeholder 4" descr="Badge Question Mark outline">
            <a:extLst>
              <a:ext uri="{FF2B5EF4-FFF2-40B4-BE49-F238E27FC236}">
                <a16:creationId xmlns:a16="http://schemas.microsoft.com/office/drawing/2014/main" id="{8474BAD0-FB87-FB4A-9B4D-0273739049CC}"/>
              </a:ext>
            </a:extLst>
          </p:cNvPr>
          <p:cNvPicPr>
            <a:picLocks noGrp="1" noChangeAspect="1"/>
          </p:cNvPicPr>
          <p:nvPr>
            <p:ph idx="4294967295"/>
          </p:nvPr>
        </p:nvPicPr>
        <p:blipFill>
          <a:blip r:embed="rId3">
            <a:extLst>
              <a:ext uri="{96DAC541-7B7A-43D3-8B79-37D633B846F1}">
                <asvg:svgBlip xmlns:asvg="http://schemas.microsoft.com/office/drawing/2016/SVG/main" r:embed="rId4"/>
              </a:ext>
            </a:extLst>
          </a:blip>
          <a:stretch>
            <a:fillRect/>
          </a:stretch>
        </p:blipFill>
        <p:spPr>
          <a:xfrm>
            <a:off x="2581291" y="1694702"/>
            <a:ext cx="4286250" cy="4286250"/>
          </a:xfrm>
        </p:spPr>
      </p:pic>
    </p:spTree>
    <p:extLst>
      <p:ext uri="{BB962C8B-B14F-4D97-AF65-F5344CB8AC3E}">
        <p14:creationId xmlns:p14="http://schemas.microsoft.com/office/powerpoint/2010/main" val="26540657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3CDB-9360-1A42-A896-55BD6DDB5A5E}"/>
              </a:ext>
            </a:extLst>
          </p:cNvPr>
          <p:cNvSpPr>
            <a:spLocks noGrp="1"/>
          </p:cNvSpPr>
          <p:nvPr>
            <p:ph type="title"/>
          </p:nvPr>
        </p:nvSpPr>
        <p:spPr/>
        <p:txBody>
          <a:bodyPr/>
          <a:lstStyle/>
          <a:p>
            <a:r>
              <a:rPr lang="en-US" dirty="0"/>
              <a:t>(1) References</a:t>
            </a:r>
            <a:endParaRPr lang="en-US" dirty="0">
              <a:highlight>
                <a:srgbClr val="FFFF00"/>
              </a:highlight>
            </a:endParaRPr>
          </a:p>
        </p:txBody>
      </p:sp>
      <p:sp>
        <p:nvSpPr>
          <p:cNvPr id="3" name="Text Placeholder 2">
            <a:extLst>
              <a:ext uri="{FF2B5EF4-FFF2-40B4-BE49-F238E27FC236}">
                <a16:creationId xmlns:a16="http://schemas.microsoft.com/office/drawing/2014/main" id="{C2BEF016-63D7-3945-B2CD-DBB3E510749F}"/>
              </a:ext>
            </a:extLst>
          </p:cNvPr>
          <p:cNvSpPr>
            <a:spLocks noGrp="1"/>
          </p:cNvSpPr>
          <p:nvPr>
            <p:ph type="body" idx="1"/>
          </p:nvPr>
        </p:nvSpPr>
        <p:spPr/>
        <p:txBody>
          <a:bodyPr/>
          <a:lstStyle/>
          <a:p>
            <a:pPr fontAlgn="base"/>
            <a:r>
              <a:rPr lang="en-US" sz="1600" dirty="0"/>
              <a:t>(2019). Year 2019 Position Statement: Principles and Guidelines for Early Hearing Detection and Intervention Programs. Journal of Early Hearing Detection and Intervention, 4(2), 1-44. DOI: 10.15142/fptk-b748 Retrieved from </a:t>
            </a:r>
            <a:r>
              <a:rPr lang="en-US" sz="1600" u="sng" dirty="0">
                <a:hlinkClick r:id="rId2"/>
              </a:rPr>
              <a:t>https://digitalcommons.usu.edu/jehdi/vol4/iss2/1</a:t>
            </a:r>
            <a:endParaRPr lang="en-US" sz="2400" dirty="0"/>
          </a:p>
          <a:p>
            <a:r>
              <a:rPr lang="en-US" sz="1600" dirty="0"/>
              <a:t>American Academy of Audiology. (2013). American Academy of Audiology Clinical Practice Guidelines: Pediatric Amplification. </a:t>
            </a:r>
            <a:r>
              <a:rPr lang="en-US" sz="1600" dirty="0" err="1"/>
              <a:t>Avaliable</a:t>
            </a:r>
            <a:r>
              <a:rPr lang="en-US" sz="1600" dirty="0"/>
              <a:t> from </a:t>
            </a:r>
            <a:r>
              <a:rPr lang="en-US" sz="1600" u="sng" dirty="0">
                <a:hlinkClick r:id="rId3"/>
              </a:rPr>
              <a:t>https://www.audiology.org/practice-resources/practice-guidelines-and-standards/</a:t>
            </a:r>
            <a:r>
              <a:rPr lang="en-US" sz="1600" dirty="0"/>
              <a:t>.  </a:t>
            </a:r>
            <a:endParaRPr lang="en-US" sz="2400" dirty="0"/>
          </a:p>
          <a:p>
            <a:r>
              <a:rPr lang="en-US" sz="1600" dirty="0"/>
              <a:t>American Academy of Audiology. (2019). Code of Ethics for the American Academy of Audiology. Available from </a:t>
            </a:r>
            <a:r>
              <a:rPr lang="en-US" sz="1600" u="sng" dirty="0">
                <a:hlinkClick r:id="rId4"/>
              </a:rPr>
              <a:t>https://www.audiology.org/clinical-resources/code-of-ethics/</a:t>
            </a:r>
            <a:r>
              <a:rPr lang="en-US" sz="1600" dirty="0"/>
              <a:t>. </a:t>
            </a:r>
            <a:endParaRPr lang="en-US" sz="2400" dirty="0"/>
          </a:p>
          <a:p>
            <a:r>
              <a:rPr lang="en-US" sz="1600" dirty="0"/>
              <a:t>American Speech-Language-Hearing Association. (2006). Roles, knowledge, and skills: audiologists providing clinical services to infants and young children birth to 5 years of age [Knowledge and Skills]. Available from </a:t>
            </a:r>
            <a:r>
              <a:rPr lang="en-US" sz="1600" u="sng" dirty="0">
                <a:hlinkClick r:id="rId5"/>
              </a:rPr>
              <a:t>www.asha.org/policy</a:t>
            </a:r>
            <a:r>
              <a:rPr lang="en-US" sz="1600" dirty="0"/>
              <a:t>.</a:t>
            </a:r>
            <a:endParaRPr lang="en-US" sz="2400" dirty="0"/>
          </a:p>
          <a:p>
            <a:r>
              <a:rPr lang="en-US" sz="1600" dirty="0"/>
              <a:t>American Speech-Language-Hearing Association. (2016). Code of ethics [Ethics]. Available from </a:t>
            </a:r>
            <a:r>
              <a:rPr lang="en-US" sz="1600" u="sng" dirty="0">
                <a:hlinkClick r:id="rId6"/>
              </a:rPr>
              <a:t>www.asha.org/policy/</a:t>
            </a:r>
            <a:r>
              <a:rPr lang="en-US" sz="1600" dirty="0"/>
              <a:t>.</a:t>
            </a:r>
            <a:endParaRPr lang="en-US" sz="2400" dirty="0"/>
          </a:p>
          <a:p>
            <a:pPr marL="86360" indent="0">
              <a:buNone/>
            </a:pPr>
            <a:endParaRPr lang="en-US" sz="1600" dirty="0"/>
          </a:p>
        </p:txBody>
      </p:sp>
      <p:sp>
        <p:nvSpPr>
          <p:cNvPr id="5" name="Slide Number Placeholder 4">
            <a:extLst>
              <a:ext uri="{FF2B5EF4-FFF2-40B4-BE49-F238E27FC236}">
                <a16:creationId xmlns:a16="http://schemas.microsoft.com/office/drawing/2014/main" id="{2E147DD7-0614-644D-B726-CE2E12E742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141</a:t>
            </a:fld>
            <a:endParaRPr lang="en-US"/>
          </a:p>
        </p:txBody>
      </p:sp>
    </p:spTree>
    <p:extLst>
      <p:ext uri="{BB962C8B-B14F-4D97-AF65-F5344CB8AC3E}">
        <p14:creationId xmlns:p14="http://schemas.microsoft.com/office/powerpoint/2010/main" val="12412038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0F9F-07AE-7C42-AEEB-F4533798EA25}"/>
              </a:ext>
            </a:extLst>
          </p:cNvPr>
          <p:cNvSpPr>
            <a:spLocks noGrp="1"/>
          </p:cNvSpPr>
          <p:nvPr>
            <p:ph type="title"/>
          </p:nvPr>
        </p:nvSpPr>
        <p:spPr/>
        <p:txBody>
          <a:bodyPr/>
          <a:lstStyle/>
          <a:p>
            <a:r>
              <a:rPr lang="en-US" dirty="0"/>
              <a:t>(2) References</a:t>
            </a:r>
          </a:p>
        </p:txBody>
      </p:sp>
      <p:sp>
        <p:nvSpPr>
          <p:cNvPr id="3" name="Text Placeholder 2">
            <a:extLst>
              <a:ext uri="{FF2B5EF4-FFF2-40B4-BE49-F238E27FC236}">
                <a16:creationId xmlns:a16="http://schemas.microsoft.com/office/drawing/2014/main" id="{8A32A2AF-CC5C-3448-B87C-A73AEFA370E1}"/>
              </a:ext>
            </a:extLst>
          </p:cNvPr>
          <p:cNvSpPr>
            <a:spLocks noGrp="1"/>
          </p:cNvSpPr>
          <p:nvPr>
            <p:ph type="body" idx="1"/>
          </p:nvPr>
        </p:nvSpPr>
        <p:spPr/>
        <p:txBody>
          <a:bodyPr/>
          <a:lstStyle/>
          <a:p>
            <a:r>
              <a:rPr lang="en-US" sz="1600" dirty="0"/>
              <a:t>Fran D. Goldfarb, </a:t>
            </a:r>
            <a:r>
              <a:rPr lang="en-US" sz="1600" dirty="0" err="1"/>
              <a:t>KimLori</a:t>
            </a:r>
            <a:r>
              <a:rPr lang="en-US" sz="1600" dirty="0"/>
              <a:t> Devine, Jacalyn T. </a:t>
            </a:r>
            <a:r>
              <a:rPr lang="en-US" sz="1600" dirty="0" err="1"/>
              <a:t>Yingling</a:t>
            </a:r>
            <a:r>
              <a:rPr lang="en-US" sz="1600" dirty="0"/>
              <a:t>, Antoinette Hill, Jan Moss, Elaine </a:t>
            </a:r>
            <a:r>
              <a:rPr lang="en-US" sz="1600" dirty="0" err="1"/>
              <a:t>Shurie</a:t>
            </a:r>
            <a:r>
              <a:rPr lang="en-US" sz="1600" dirty="0"/>
              <a:t> Ogburn, Ruth J. Roberts, Mark A. Smith &amp; Crystal </a:t>
            </a:r>
            <a:r>
              <a:rPr lang="en-US" sz="1600" dirty="0" err="1"/>
              <a:t>Pariseau</a:t>
            </a:r>
            <a:r>
              <a:rPr lang="en-US" sz="1600" dirty="0"/>
              <a:t> (2010) Partnering With Professionals: Family-Centered Care From the Parent Perspective, Journal of Family Social Work, 13:2, 91-99, DOI: </a:t>
            </a:r>
            <a:r>
              <a:rPr lang="en-US" sz="1600" u="sng" dirty="0">
                <a:hlinkClick r:id="rId2"/>
              </a:rPr>
              <a:t>10.1080/10522150903487081</a:t>
            </a:r>
            <a:endParaRPr lang="en-US" sz="1600" dirty="0"/>
          </a:p>
          <a:p>
            <a:r>
              <a:rPr lang="en-US" sz="1600" dirty="0"/>
              <a:t>Institute for Patient- and Family-Centered Care. Available at: </a:t>
            </a:r>
            <a:r>
              <a:rPr lang="en-US" sz="1600" u="sng" dirty="0">
                <a:hlinkClick r:id="rId3"/>
              </a:rPr>
              <a:t>https://www.ipfcc.org/about/pfcc.html</a:t>
            </a:r>
            <a:r>
              <a:rPr lang="en-US" sz="1600" dirty="0"/>
              <a:t> Accessed March 23, 2021.</a:t>
            </a:r>
          </a:p>
          <a:p>
            <a:r>
              <a:rPr lang="en-US" sz="1600" dirty="0"/>
              <a:t>Okla. Admin. Code § 310:540-1-3</a:t>
            </a:r>
          </a:p>
          <a:p>
            <a:r>
              <a:rPr lang="en-US" sz="1600" dirty="0"/>
              <a:t>S.652 - 115th Congress (2017-2018): Early Hearing Detection and Intervention Act of 2017, S.652, 115th Cong. (2017), https://</a:t>
            </a:r>
            <a:r>
              <a:rPr lang="en-US" sz="1600" dirty="0" err="1"/>
              <a:t>www.congress.gov</a:t>
            </a:r>
            <a:r>
              <a:rPr lang="en-US" sz="1600" dirty="0"/>
              <a:t>/bill/115th-congress/senate-bill/652.</a:t>
            </a:r>
          </a:p>
          <a:p>
            <a:pPr marL="86360" indent="0">
              <a:buNone/>
            </a:pPr>
            <a:endParaRPr lang="en-US" sz="1600" dirty="0"/>
          </a:p>
        </p:txBody>
      </p:sp>
      <p:sp>
        <p:nvSpPr>
          <p:cNvPr id="5" name="Slide Number Placeholder 4">
            <a:extLst>
              <a:ext uri="{FF2B5EF4-FFF2-40B4-BE49-F238E27FC236}">
                <a16:creationId xmlns:a16="http://schemas.microsoft.com/office/drawing/2014/main" id="{10F55740-75B6-FA45-96C5-A8D9A77CD6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142</a:t>
            </a:fld>
            <a:endParaRPr lang="en-US"/>
          </a:p>
        </p:txBody>
      </p:sp>
    </p:spTree>
    <p:extLst>
      <p:ext uri="{BB962C8B-B14F-4D97-AF65-F5344CB8AC3E}">
        <p14:creationId xmlns:p14="http://schemas.microsoft.com/office/powerpoint/2010/main" val="46152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08632F-0E03-8D4E-9B81-697E455FD8F0}"/>
              </a:ext>
            </a:extLst>
          </p:cNvPr>
          <p:cNvSpPr>
            <a:spLocks noGrp="1"/>
          </p:cNvSpPr>
          <p:nvPr>
            <p:ph type="title"/>
          </p:nvPr>
        </p:nvSpPr>
        <p:spPr>
          <a:xfrm>
            <a:off x="588894" y="1029448"/>
            <a:ext cx="8271045" cy="991507"/>
          </a:xfrm>
        </p:spPr>
        <p:txBody>
          <a:bodyPr/>
          <a:lstStyle/>
          <a:p>
            <a:r>
              <a:rPr lang="en-US" sz="4000" dirty="0"/>
              <a:t>Oklahoma EHDI Legislation</a:t>
            </a:r>
          </a:p>
        </p:txBody>
      </p:sp>
      <p:sp>
        <p:nvSpPr>
          <p:cNvPr id="8" name="Content Placeholder 7"/>
          <p:cNvSpPr>
            <a:spLocks noGrp="1"/>
          </p:cNvSpPr>
          <p:nvPr>
            <p:ph sz="half" idx="2"/>
          </p:nvPr>
        </p:nvSpPr>
        <p:spPr>
          <a:xfrm>
            <a:off x="629841" y="2125267"/>
            <a:ext cx="8011239" cy="3970733"/>
          </a:xfrm>
        </p:spPr>
        <p:txBody>
          <a:bodyPr>
            <a:normAutofit fontScale="85000" lnSpcReduction="20000"/>
          </a:bodyPr>
          <a:lstStyle/>
          <a:p>
            <a:pPr marL="0" indent="0">
              <a:lnSpc>
                <a:spcPct val="110000"/>
              </a:lnSpc>
              <a:buNone/>
            </a:pPr>
            <a:r>
              <a:rPr lang="en-US" dirty="0"/>
              <a:t>310:540-1-3 Guidelines  - Summary </a:t>
            </a:r>
          </a:p>
          <a:p>
            <a:pPr marL="0" indent="0">
              <a:lnSpc>
                <a:spcPct val="110000"/>
              </a:lnSpc>
              <a:buNone/>
            </a:pPr>
            <a:r>
              <a:rPr lang="en-US" dirty="0"/>
              <a:t>(g) Resources for parents</a:t>
            </a:r>
          </a:p>
          <a:p>
            <a:pPr marL="0" indent="0">
              <a:lnSpc>
                <a:spcPct val="110000"/>
              </a:lnSpc>
              <a:buNone/>
            </a:pPr>
            <a:r>
              <a:rPr lang="en-US" dirty="0"/>
              <a:t>(h) Reporting of Initial Screening </a:t>
            </a:r>
          </a:p>
          <a:p>
            <a:pPr marL="0" indent="0">
              <a:lnSpc>
                <a:spcPct val="110000"/>
              </a:lnSpc>
              <a:buNone/>
            </a:pPr>
            <a:r>
              <a:rPr lang="en-US" dirty="0"/>
              <a:t>(i) Post-discharge confirmation of results &amp;                                                     needed referrals</a:t>
            </a:r>
          </a:p>
          <a:p>
            <a:pPr marL="0" indent="0">
              <a:lnSpc>
                <a:spcPct val="110000"/>
              </a:lnSpc>
              <a:buNone/>
            </a:pPr>
            <a:r>
              <a:rPr lang="en-US" dirty="0"/>
              <a:t>(j) Reporting of Follow-up screening and diagnostic evaluations</a:t>
            </a:r>
          </a:p>
          <a:p>
            <a:pPr marL="0" indent="0">
              <a:lnSpc>
                <a:spcPct val="110000"/>
              </a:lnSpc>
              <a:buNone/>
            </a:pPr>
            <a:r>
              <a:rPr lang="en-US" dirty="0"/>
              <a:t>(k) Reporting requirements</a:t>
            </a:r>
          </a:p>
          <a:p>
            <a:pPr marL="0" indent="0">
              <a:lnSpc>
                <a:spcPct val="110000"/>
              </a:lnSpc>
              <a:buNone/>
            </a:pPr>
            <a:r>
              <a:rPr lang="en-US" dirty="0"/>
              <a:t>(l) Tracking and surveillance</a:t>
            </a:r>
          </a:p>
          <a:p>
            <a:pPr marL="0" indent="0">
              <a:lnSpc>
                <a:spcPct val="110000"/>
              </a:lnSpc>
              <a:buNone/>
            </a:pPr>
            <a:r>
              <a:rPr lang="en-US" dirty="0"/>
              <a:t>(m) Data reporting</a:t>
            </a:r>
          </a:p>
        </p:txBody>
      </p:sp>
      <p:sp>
        <p:nvSpPr>
          <p:cNvPr id="2" name="Slide Number Placeholder 1">
            <a:extLst>
              <a:ext uri="{FF2B5EF4-FFF2-40B4-BE49-F238E27FC236}">
                <a16:creationId xmlns:a16="http://schemas.microsoft.com/office/drawing/2014/main" id="{AA8D30EF-CF9E-EF4F-810E-36C693D1D86F}"/>
              </a:ext>
            </a:extLst>
          </p:cNvPr>
          <p:cNvSpPr>
            <a:spLocks noGrp="1"/>
          </p:cNvSpPr>
          <p:nvPr>
            <p:ph type="sldNum" sz="quarter" idx="12"/>
          </p:nvPr>
        </p:nvSpPr>
        <p:spPr/>
        <p:txBody>
          <a:bodyPr/>
          <a:lstStyle/>
          <a:p>
            <a:fld id="{D3CDE39C-1045-B24F-8AC0-074120AD0E94}" type="slidenum">
              <a:rPr lang="en-US" smtClean="0"/>
              <a:t>14</a:t>
            </a:fld>
            <a:endParaRPr lang="en-US" dirty="0"/>
          </a:p>
        </p:txBody>
      </p:sp>
      <p:pic>
        <p:nvPicPr>
          <p:cNvPr id="11" name="Picture 10" descr="Graphical user interface, text&#10;&#10;Description automatically generated">
            <a:extLst>
              <a:ext uri="{FF2B5EF4-FFF2-40B4-BE49-F238E27FC236}">
                <a16:creationId xmlns:a16="http://schemas.microsoft.com/office/drawing/2014/main" id="{E5B97CB4-A297-1A4A-AFAD-2D45C1AAC7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5715000"/>
            <a:ext cx="2498725" cy="876176"/>
          </a:xfrm>
          <a:prstGeom prst="rect">
            <a:avLst/>
          </a:prstGeom>
        </p:spPr>
      </p:pic>
    </p:spTree>
    <p:extLst>
      <p:ext uri="{BB962C8B-B14F-4D97-AF65-F5344CB8AC3E}">
        <p14:creationId xmlns:p14="http://schemas.microsoft.com/office/powerpoint/2010/main" val="397145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5" descr="A picture containing map&#10;&#10;Description automatically generated">
            <a:extLst>
              <a:ext uri="{FF2B5EF4-FFF2-40B4-BE49-F238E27FC236}">
                <a16:creationId xmlns:a16="http://schemas.microsoft.com/office/drawing/2014/main" id="{04244ADE-118D-0A43-B117-CBB43CB40AC4}"/>
              </a:ext>
            </a:extLst>
          </p:cNvPr>
          <p:cNvPicPr>
            <a:picLocks noChangeAspect="1"/>
          </p:cNvPicPr>
          <p:nvPr/>
        </p:nvPicPr>
        <p:blipFill>
          <a:blip r:embed="rId2"/>
          <a:stretch>
            <a:fillRect/>
          </a:stretch>
        </p:blipFill>
        <p:spPr>
          <a:xfrm>
            <a:off x="320039" y="1037272"/>
            <a:ext cx="8503921" cy="4783456"/>
          </a:xfrm>
          <a:prstGeom prst="rect">
            <a:avLst/>
          </a:prstGeom>
        </p:spPr>
      </p:pic>
      <p:sp>
        <p:nvSpPr>
          <p:cNvPr id="2" name="Slide Number Placeholder 1">
            <a:extLst>
              <a:ext uri="{FF2B5EF4-FFF2-40B4-BE49-F238E27FC236}">
                <a16:creationId xmlns:a16="http://schemas.microsoft.com/office/drawing/2014/main" id="{644797A4-DDDA-9B4C-9451-431E6BCBF6D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67382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2B09-7E60-2D48-B2A1-24106FF26FBD}"/>
              </a:ext>
            </a:extLst>
          </p:cNvPr>
          <p:cNvSpPr>
            <a:spLocks noGrp="1"/>
          </p:cNvSpPr>
          <p:nvPr>
            <p:ph type="title"/>
          </p:nvPr>
        </p:nvSpPr>
        <p:spPr>
          <a:xfrm>
            <a:off x="588894" y="724005"/>
            <a:ext cx="8271045" cy="991507"/>
          </a:xfrm>
        </p:spPr>
        <p:txBody>
          <a:bodyPr/>
          <a:lstStyle/>
          <a:p>
            <a:r>
              <a:rPr lang="en-US" sz="4000" dirty="0"/>
              <a:t>Communicating With Stakeholders</a:t>
            </a:r>
          </a:p>
        </p:txBody>
      </p:sp>
      <p:sp>
        <p:nvSpPr>
          <p:cNvPr id="3" name="Slide Number Placeholder 2">
            <a:extLst>
              <a:ext uri="{FF2B5EF4-FFF2-40B4-BE49-F238E27FC236}">
                <a16:creationId xmlns:a16="http://schemas.microsoft.com/office/drawing/2014/main" id="{D340DF97-5DE0-794B-99C9-F029A79026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graphicFrame>
        <p:nvGraphicFramePr>
          <p:cNvPr id="16" name="Table 16">
            <a:extLst>
              <a:ext uri="{FF2B5EF4-FFF2-40B4-BE49-F238E27FC236}">
                <a16:creationId xmlns:a16="http://schemas.microsoft.com/office/drawing/2014/main" id="{FAAEC1B0-55F8-594C-9972-62BE3B030FB7}"/>
              </a:ext>
            </a:extLst>
          </p:cNvPr>
          <p:cNvGraphicFramePr>
            <a:graphicFrameLocks noGrp="1"/>
          </p:cNvGraphicFramePr>
          <p:nvPr>
            <p:extLst>
              <p:ext uri="{D42A27DB-BD31-4B8C-83A1-F6EECF244321}">
                <p14:modId xmlns:p14="http://schemas.microsoft.com/office/powerpoint/2010/main" val="2517036053"/>
              </p:ext>
            </p:extLst>
          </p:nvPr>
        </p:nvGraphicFramePr>
        <p:xfrm>
          <a:off x="350376" y="1955125"/>
          <a:ext cx="8443248" cy="4521301"/>
        </p:xfrm>
        <a:graphic>
          <a:graphicData uri="http://schemas.openxmlformats.org/drawingml/2006/table">
            <a:tbl>
              <a:tblPr firstRow="1" bandRow="1">
                <a:tableStyleId>{654BAA75-4F8A-455A-9349-E6829F54D0E0}</a:tableStyleId>
              </a:tblPr>
              <a:tblGrid>
                <a:gridCol w="1323661">
                  <a:extLst>
                    <a:ext uri="{9D8B030D-6E8A-4147-A177-3AD203B41FA5}">
                      <a16:colId xmlns:a16="http://schemas.microsoft.com/office/drawing/2014/main" val="1834821028"/>
                    </a:ext>
                  </a:extLst>
                </a:gridCol>
                <a:gridCol w="2186747">
                  <a:extLst>
                    <a:ext uri="{9D8B030D-6E8A-4147-A177-3AD203B41FA5}">
                      <a16:colId xmlns:a16="http://schemas.microsoft.com/office/drawing/2014/main" val="2785886446"/>
                    </a:ext>
                  </a:extLst>
                </a:gridCol>
                <a:gridCol w="4932840">
                  <a:extLst>
                    <a:ext uri="{9D8B030D-6E8A-4147-A177-3AD203B41FA5}">
                      <a16:colId xmlns:a16="http://schemas.microsoft.com/office/drawing/2014/main" val="1287116828"/>
                    </a:ext>
                  </a:extLst>
                </a:gridCol>
              </a:tblGrid>
              <a:tr h="346167">
                <a:tc>
                  <a:txBody>
                    <a:bodyPr/>
                    <a:lstStyle/>
                    <a:p>
                      <a:pPr algn="ctr"/>
                      <a:endParaRPr lang="en-US" sz="1200" b="1" dirty="0">
                        <a:latin typeface="Helvetica Neue" panose="02000503000000020004" pitchFamily="2" charset="0"/>
                        <a:ea typeface="Helvetica Neue" panose="02000503000000020004" pitchFamily="2" charset="0"/>
                        <a:cs typeface="Helvetica Neue" panose="02000503000000020004" pitchFamily="2" charset="0"/>
                      </a:endParaRPr>
                    </a:p>
                  </a:txBody>
                  <a:tcPr anchor="ctr"/>
                </a:tc>
                <a:tc>
                  <a:txBody>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Nationally</a:t>
                      </a:r>
                    </a:p>
                  </a:txBody>
                  <a:tcPr/>
                </a:tc>
                <a:tc>
                  <a:txBody>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Oklahoma</a:t>
                      </a:r>
                    </a:p>
                  </a:txBody>
                  <a:tcPr/>
                </a:tc>
                <a:extLst>
                  <a:ext uri="{0D108BD9-81ED-4DB2-BD59-A6C34878D82A}">
                    <a16:rowId xmlns:a16="http://schemas.microsoft.com/office/drawing/2014/main" val="145787586"/>
                  </a:ext>
                </a:extLst>
              </a:tr>
              <a:tr h="1927874">
                <a:tc>
                  <a:txBody>
                    <a:bodyPr/>
                    <a:lstStyle/>
                    <a:p>
                      <a:pPr algn="ctr"/>
                      <a:r>
                        <a:rPr lang="en-US" sz="1400" b="1"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Parents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Most important that families understand </a:t>
                      </a:r>
                      <a:r>
                        <a:rPr lang="en-US" sz="1500" u="sng"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what</a:t>
                      </a: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is being said and are </a:t>
                      </a:r>
                      <a:r>
                        <a:rPr lang="en-US" sz="1500" u="sng"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provided</a:t>
                      </a: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with appropriate resources</a:t>
                      </a:r>
                    </a:p>
                  </a:txBody>
                  <a:tcPr/>
                </a:tc>
                <a:tc>
                  <a:txBody>
                    <a:bodyPr/>
                    <a:lstStyle/>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Dissemination</a:t>
                      </a:r>
                      <a:r>
                        <a:rPr lang="en-US" sz="1500" baseline="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of b</a:t>
                      </a: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rochures</a:t>
                      </a:r>
                      <a:r>
                        <a:rPr lang="en-US" sz="1500" baseline="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with developmental timelines for ongoing hearing monitoring</a:t>
                      </a:r>
                      <a:endPar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Sends follow-up hearing letters to Parents and Primary Care Providers</a:t>
                      </a:r>
                      <a:r>
                        <a:rPr lang="en-US" sz="1500" baseline="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at 7 days</a:t>
                      </a:r>
                    </a:p>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Provides Spanish translation as needed </a:t>
                      </a:r>
                    </a:p>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Makes a phone call to parents at 45 days</a:t>
                      </a:r>
                    </a:p>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Mails reminder letters at 5 months for babies who passed but are at risk for late-onset hearing loss</a:t>
                      </a:r>
                    </a:p>
                  </a:txBody>
                  <a:tcPr/>
                </a:tc>
                <a:extLst>
                  <a:ext uri="{0D108BD9-81ED-4DB2-BD59-A6C34878D82A}">
                    <a16:rowId xmlns:a16="http://schemas.microsoft.com/office/drawing/2014/main" val="550112716"/>
                  </a:ext>
                </a:extLst>
              </a:tr>
              <a:tr h="784220">
                <a:tc>
                  <a:txBody>
                    <a:bodyPr/>
                    <a:lstStyle/>
                    <a:p>
                      <a:pPr algn="ctr"/>
                      <a:r>
                        <a:rPr lang="en-US" sz="1400" b="1"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Health Care Providers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When a baby fails a NHSP, medical evaluation is </a:t>
                      </a:r>
                      <a:r>
                        <a:rPr lang="en-US" sz="1500" u="sng"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essential</a:t>
                      </a:r>
                    </a:p>
                  </a:txBody>
                  <a:tcPr/>
                </a:tc>
                <a:tc>
                  <a:txBody>
                    <a:bodyPr/>
                    <a:lstStyle/>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Gives providers initial/follow-up results </a:t>
                      </a:r>
                    </a:p>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Seeks results for follow-up screenings</a:t>
                      </a:r>
                    </a:p>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Assist</a:t>
                      </a:r>
                      <a:r>
                        <a:rPr lang="en-US" sz="1500" baseline="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with continuity of care</a:t>
                      </a:r>
                      <a:endPar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4205062415"/>
                  </a:ext>
                </a:extLst>
              </a:tr>
              <a:tr h="612982">
                <a:tc>
                  <a:txBody>
                    <a:bodyPr/>
                    <a:lstStyle/>
                    <a:p>
                      <a:pPr algn="ctr"/>
                      <a:r>
                        <a:rPr lang="en-US" sz="1400" b="1"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State </a:t>
                      </a:r>
                    </a:p>
                    <a:p>
                      <a:pPr algn="ctr"/>
                      <a:r>
                        <a:rPr lang="en-US" sz="1400" b="1"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Stakeholders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Effective communication on data management to produce reports on schedule or at request </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Quarterly</a:t>
                      </a:r>
                      <a:r>
                        <a:rPr lang="en-US" sz="1500" baseline="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Hospital Hearing Reports to assist with Quality Assurance: Refer, Not Performed, Not Reported Rates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Accumulates state statistics for reporting to CDC </a:t>
                      </a:r>
                    </a:p>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Creation and distribution of newsletters </a:t>
                      </a:r>
                    </a:p>
                    <a:p>
                      <a:pPr marL="285750" indent="-285750">
                        <a:buFont typeface="Arial" panose="020B0604020202020204" pitchFamily="34" charset="0"/>
                        <a:buChar char="•"/>
                      </a:pPr>
                      <a:r>
                        <a:rPr lang="en-US" sz="1500"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Oklahoma Audiology Taskforce coordination</a:t>
                      </a:r>
                    </a:p>
                  </a:txBody>
                  <a:tcPr/>
                </a:tc>
                <a:extLst>
                  <a:ext uri="{0D108BD9-81ED-4DB2-BD59-A6C34878D82A}">
                    <a16:rowId xmlns:a16="http://schemas.microsoft.com/office/drawing/2014/main" val="1636255231"/>
                  </a:ext>
                </a:extLst>
              </a:tr>
            </a:tbl>
          </a:graphicData>
        </a:graphic>
      </p:graphicFrame>
    </p:spTree>
    <p:extLst>
      <p:ext uri="{BB962C8B-B14F-4D97-AF65-F5344CB8AC3E}">
        <p14:creationId xmlns:p14="http://schemas.microsoft.com/office/powerpoint/2010/main" val="90608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9E541F-EF5D-274A-B04C-A7B593AE536A}"/>
              </a:ext>
            </a:extLst>
          </p:cNvPr>
          <p:cNvSpPr>
            <a:spLocks noGrp="1"/>
          </p:cNvSpPr>
          <p:nvPr>
            <p:ph type="title"/>
          </p:nvPr>
        </p:nvSpPr>
        <p:spPr/>
        <p:txBody>
          <a:bodyPr/>
          <a:lstStyle/>
          <a:p>
            <a:r>
              <a:rPr lang="en-US" sz="4400" dirty="0"/>
              <a:t>The Initial Screening</a:t>
            </a:r>
          </a:p>
        </p:txBody>
      </p:sp>
      <p:sp>
        <p:nvSpPr>
          <p:cNvPr id="6" name="Text Placeholder 5">
            <a:extLst>
              <a:ext uri="{FF2B5EF4-FFF2-40B4-BE49-F238E27FC236}">
                <a16:creationId xmlns:a16="http://schemas.microsoft.com/office/drawing/2014/main" id="{35A18789-1A99-6743-B528-4C1378BED11A}"/>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5780BD3F-C443-D745-8CF4-7E7372895A2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5492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20E59C-E136-B44E-8744-6E3EB2020E47}"/>
              </a:ext>
            </a:extLst>
          </p:cNvPr>
          <p:cNvSpPr>
            <a:spLocks noGrp="1"/>
          </p:cNvSpPr>
          <p:nvPr>
            <p:ph type="title"/>
          </p:nvPr>
        </p:nvSpPr>
        <p:spPr>
          <a:xfrm>
            <a:off x="619056" y="991452"/>
            <a:ext cx="8271045" cy="991507"/>
          </a:xfrm>
        </p:spPr>
        <p:txBody>
          <a:bodyPr/>
          <a:lstStyle/>
          <a:p>
            <a:r>
              <a:rPr lang="en-US" sz="4000" dirty="0"/>
              <a:t>Statistics Related to Initial Screen</a:t>
            </a:r>
          </a:p>
        </p:txBody>
      </p:sp>
      <p:sp>
        <p:nvSpPr>
          <p:cNvPr id="2" name="Slide Number Placeholder 1">
            <a:extLst>
              <a:ext uri="{FF2B5EF4-FFF2-40B4-BE49-F238E27FC236}">
                <a16:creationId xmlns:a16="http://schemas.microsoft.com/office/drawing/2014/main" id="{1D92D362-EE46-CC49-A886-E7FE2F6637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graphicFrame>
        <p:nvGraphicFramePr>
          <p:cNvPr id="7" name="Table 7">
            <a:extLst>
              <a:ext uri="{FF2B5EF4-FFF2-40B4-BE49-F238E27FC236}">
                <a16:creationId xmlns:a16="http://schemas.microsoft.com/office/drawing/2014/main" id="{41F8EE38-A3DD-064C-8E8F-214CD77F5E73}"/>
              </a:ext>
            </a:extLst>
          </p:cNvPr>
          <p:cNvGraphicFramePr>
            <a:graphicFrameLocks noGrp="1"/>
          </p:cNvGraphicFramePr>
          <p:nvPr>
            <p:extLst>
              <p:ext uri="{D42A27DB-BD31-4B8C-83A1-F6EECF244321}">
                <p14:modId xmlns:p14="http://schemas.microsoft.com/office/powerpoint/2010/main" val="2014082126"/>
              </p:ext>
            </p:extLst>
          </p:nvPr>
        </p:nvGraphicFramePr>
        <p:xfrm>
          <a:off x="871252" y="2164256"/>
          <a:ext cx="7031106" cy="3395916"/>
        </p:xfrm>
        <a:graphic>
          <a:graphicData uri="http://schemas.openxmlformats.org/drawingml/2006/table">
            <a:tbl>
              <a:tblPr firstRow="1" bandRow="1">
                <a:tableStyleId>{654BAA75-4F8A-455A-9349-E6829F54D0E0}</a:tableStyleId>
              </a:tblPr>
              <a:tblGrid>
                <a:gridCol w="2917676">
                  <a:extLst>
                    <a:ext uri="{9D8B030D-6E8A-4147-A177-3AD203B41FA5}">
                      <a16:colId xmlns:a16="http://schemas.microsoft.com/office/drawing/2014/main" val="3056258552"/>
                    </a:ext>
                  </a:extLst>
                </a:gridCol>
                <a:gridCol w="2074985">
                  <a:extLst>
                    <a:ext uri="{9D8B030D-6E8A-4147-A177-3AD203B41FA5}">
                      <a16:colId xmlns:a16="http://schemas.microsoft.com/office/drawing/2014/main" val="2196999725"/>
                    </a:ext>
                  </a:extLst>
                </a:gridCol>
                <a:gridCol w="2038445">
                  <a:extLst>
                    <a:ext uri="{9D8B030D-6E8A-4147-A177-3AD203B41FA5}">
                      <a16:colId xmlns:a16="http://schemas.microsoft.com/office/drawing/2014/main" val="3567899120"/>
                    </a:ext>
                  </a:extLst>
                </a:gridCol>
              </a:tblGrid>
              <a:tr h="221795">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Statistic</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Oklahoma 2019</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Nationally 2019</a:t>
                      </a:r>
                    </a:p>
                  </a:txBody>
                  <a:tcPr/>
                </a:tc>
                <a:extLst>
                  <a:ext uri="{0D108BD9-81ED-4DB2-BD59-A6C34878D82A}">
                    <a16:rowId xmlns:a16="http://schemas.microsoft.com/office/drawing/2014/main" val="1507913456"/>
                  </a:ext>
                </a:extLst>
              </a:tr>
              <a:tr h="493998">
                <a:tc>
                  <a:txBody>
                    <a:bodyPr/>
                    <a:lstStyle/>
                    <a:p>
                      <a:r>
                        <a:rPr lang="en-US" sz="2000" b="1" i="0" dirty="0">
                          <a:latin typeface="HELVETICA NEUE LIGHT" panose="02000403000000020004" pitchFamily="2" charset="0"/>
                          <a:ea typeface="HELVETICA NEUE LIGHT" panose="02000403000000020004" pitchFamily="2" charset="0"/>
                          <a:cs typeface="Helvetica Neue" panose="02000503000000020004" pitchFamily="2" charset="0"/>
                        </a:rPr>
                        <a:t>Total Births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47,413</a:t>
                      </a:r>
                    </a:p>
                    <a:p>
                      <a:pPr algn="ctr"/>
                      <a:endParaRPr lang="en-US" sz="1800" b="1" i="0" dirty="0">
                        <a:latin typeface="HELVETICA NEUE LIGHT" panose="02000403000000020004" pitchFamily="2" charset="0"/>
                        <a:ea typeface="HELVETICA NEUE LIGHT" panose="02000403000000020004" pitchFamily="2" charset="0"/>
                        <a:cs typeface="Helvetica Neue" panose="02000503000000020004"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3,604,761</a:t>
                      </a:r>
                    </a:p>
                    <a:p>
                      <a:pPr algn="ctr"/>
                      <a:endParaRPr lang="en-US" sz="1800" b="1" i="0" dirty="0">
                        <a:latin typeface="HELVETICA NEUE LIGHT" panose="02000403000000020004" pitchFamily="2" charset="0"/>
                        <a:ea typeface="HELVETICA NEUE LIGHT" panose="02000403000000020004" pitchFamily="2" charset="0"/>
                        <a:cs typeface="Helvetica Neue" panose="02000503000000020004" pitchFamily="2" charset="0"/>
                      </a:endParaRPr>
                    </a:p>
                  </a:txBody>
                  <a:tcPr/>
                </a:tc>
                <a:extLst>
                  <a:ext uri="{0D108BD9-81ED-4DB2-BD59-A6C34878D82A}">
                    <a16:rowId xmlns:a16="http://schemas.microsoft.com/office/drawing/2014/main" val="666343466"/>
                  </a:ext>
                </a:extLst>
              </a:tr>
              <a:tr h="493998">
                <a:tc>
                  <a:txBody>
                    <a:bodyPr/>
                    <a:lstStyle/>
                    <a:p>
                      <a:r>
                        <a:rPr lang="en-US" sz="2000" b="1" i="0" dirty="0">
                          <a:latin typeface="HELVETICA NEUE LIGHT" panose="02000403000000020004" pitchFamily="2" charset="0"/>
                          <a:ea typeface="HELVETICA NEUE LIGHT" panose="02000403000000020004" pitchFamily="2" charset="0"/>
                          <a:cs typeface="Helvetica Neue" panose="02000503000000020004" pitchFamily="2" charset="0"/>
                        </a:rPr>
                        <a:t>Number Babies Screened</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47,088</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kern="1200" cap="none" dirty="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sym typeface="Arial"/>
                        </a:rPr>
                        <a:t>3,545,388</a:t>
                      </a:r>
                      <a:endParaRPr lang="en-US" sz="1800" b="1"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pPr algn="ctr"/>
                      <a:endParaRPr lang="en-US" sz="1800" b="1" i="0" dirty="0">
                        <a:latin typeface="HELVETICA NEUE LIGHT" panose="02000403000000020004" pitchFamily="2" charset="0"/>
                        <a:ea typeface="HELVETICA NEUE LIGHT" panose="02000403000000020004" pitchFamily="2" charset="0"/>
                        <a:cs typeface="Helvetica Neue" panose="02000503000000020004" pitchFamily="2" charset="0"/>
                      </a:endParaRPr>
                    </a:p>
                  </a:txBody>
                  <a:tcPr/>
                </a:tc>
                <a:extLst>
                  <a:ext uri="{0D108BD9-81ED-4DB2-BD59-A6C34878D82A}">
                    <a16:rowId xmlns:a16="http://schemas.microsoft.com/office/drawing/2014/main" val="616880444"/>
                  </a:ext>
                </a:extLst>
              </a:tr>
              <a:tr h="493998">
                <a:tc>
                  <a:txBody>
                    <a:bodyPr/>
                    <a:lstStyle/>
                    <a:p>
                      <a:r>
                        <a:rPr lang="en-US" sz="2000" b="1" i="0" dirty="0">
                          <a:latin typeface="HELVETICA NEUE LIGHT" panose="02000403000000020004" pitchFamily="2" charset="0"/>
                          <a:ea typeface="HELVETICA NEUE LIGHT" panose="02000403000000020004" pitchFamily="2" charset="0"/>
                          <a:cs typeface="Helvetica Neue" panose="02000503000000020004" pitchFamily="2" charset="0"/>
                        </a:rPr>
                        <a:t>Percent Screened Total</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99.3%</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98.4%</a:t>
                      </a:r>
                    </a:p>
                  </a:txBody>
                  <a:tcPr/>
                </a:tc>
                <a:extLst>
                  <a:ext uri="{0D108BD9-81ED-4DB2-BD59-A6C34878D82A}">
                    <a16:rowId xmlns:a16="http://schemas.microsoft.com/office/drawing/2014/main" val="3449643948"/>
                  </a:ext>
                </a:extLst>
              </a:tr>
              <a:tr h="493998">
                <a:tc>
                  <a:txBody>
                    <a:bodyPr/>
                    <a:lstStyle/>
                    <a:p>
                      <a:r>
                        <a:rPr lang="en-US" sz="2000" b="1" i="0" dirty="0">
                          <a:latin typeface="HELVETICA NEUE LIGHT" panose="02000403000000020004" pitchFamily="2" charset="0"/>
                          <a:ea typeface="HELVETICA NEUE LIGHT" panose="02000403000000020004" pitchFamily="2" charset="0"/>
                          <a:cs typeface="Helvetica Neue" panose="02000503000000020004" pitchFamily="2" charset="0"/>
                        </a:rPr>
                        <a:t>Percent Screened by 1 Month</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100.0%</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97.7%</a:t>
                      </a:r>
                    </a:p>
                  </a:txBody>
                  <a:tcPr/>
                </a:tc>
                <a:extLst>
                  <a:ext uri="{0D108BD9-81ED-4DB2-BD59-A6C34878D82A}">
                    <a16:rowId xmlns:a16="http://schemas.microsoft.com/office/drawing/2014/main" val="3240847942"/>
                  </a:ext>
                </a:extLst>
              </a:tr>
              <a:tr h="493998">
                <a:tc>
                  <a:txBody>
                    <a:bodyPr/>
                    <a:lstStyle/>
                    <a:p>
                      <a:r>
                        <a:rPr lang="en-US" sz="2000" b="1" i="0" dirty="0">
                          <a:latin typeface="HELVETICA NEUE LIGHT" panose="02000403000000020004" pitchFamily="2" charset="0"/>
                          <a:ea typeface="HELVETICA NEUE LIGHT" panose="02000403000000020004" pitchFamily="2" charset="0"/>
                          <a:cs typeface="Helvetica Neue" panose="02000503000000020004" pitchFamily="2" charset="0"/>
                        </a:rPr>
                        <a:t>Percent Missed</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0.7%</a:t>
                      </a:r>
                    </a:p>
                  </a:txBody>
                  <a:tcPr/>
                </a:tc>
                <a:tc>
                  <a:txBody>
                    <a:bodyPr/>
                    <a:lstStyle/>
                    <a:p>
                      <a:pPr algn="ctr"/>
                      <a:r>
                        <a:rPr lang="en-US" sz="1800" b="1" i="0" dirty="0">
                          <a:latin typeface="HELVETICA NEUE LIGHT" panose="02000403000000020004" pitchFamily="2" charset="0"/>
                          <a:ea typeface="HELVETICA NEUE LIGHT" panose="02000403000000020004" pitchFamily="2" charset="0"/>
                          <a:cs typeface="Helvetica Neue" panose="02000503000000020004" pitchFamily="2" charset="0"/>
                        </a:rPr>
                        <a:t>1.6%</a:t>
                      </a:r>
                    </a:p>
                  </a:txBody>
                  <a:tcPr/>
                </a:tc>
                <a:extLst>
                  <a:ext uri="{0D108BD9-81ED-4DB2-BD59-A6C34878D82A}">
                    <a16:rowId xmlns:a16="http://schemas.microsoft.com/office/drawing/2014/main" val="1151657548"/>
                  </a:ext>
                </a:extLst>
              </a:tr>
            </a:tbl>
          </a:graphicData>
        </a:graphic>
      </p:graphicFrame>
      <p:sp>
        <p:nvSpPr>
          <p:cNvPr id="8" name="TextBox 7">
            <a:extLst>
              <a:ext uri="{FF2B5EF4-FFF2-40B4-BE49-F238E27FC236}">
                <a16:creationId xmlns:a16="http://schemas.microsoft.com/office/drawing/2014/main" id="{C5BA95D2-9D0F-9F43-AC75-C3E749ADD2A4}"/>
              </a:ext>
            </a:extLst>
          </p:cNvPr>
          <p:cNvSpPr txBox="1"/>
          <p:nvPr/>
        </p:nvSpPr>
        <p:spPr>
          <a:xfrm>
            <a:off x="1056447" y="5861806"/>
            <a:ext cx="6497706" cy="677108"/>
          </a:xfrm>
          <a:prstGeom prst="rect">
            <a:avLst/>
          </a:prstGeom>
          <a:noFill/>
        </p:spPr>
        <p:txBody>
          <a:bodyPr wrap="square" rtlCol="0">
            <a:spAutoFit/>
          </a:bodyPr>
          <a:lstStyle/>
          <a:p>
            <a:r>
              <a:rPr lang="en-US" sz="1200" b="1" dirty="0"/>
              <a:t>Data Source: </a:t>
            </a:r>
            <a:r>
              <a:rPr lang="en-US" sz="1200" dirty="0"/>
              <a:t>2019 CDC EHDI Hearing Screening &amp; Follow-up Survey (HSFS) (</a:t>
            </a:r>
            <a:r>
              <a:rPr lang="en-US" sz="1200" dirty="0" err="1"/>
              <a:t>www.cdc.gov</a:t>
            </a:r>
            <a:r>
              <a:rPr lang="en-US" sz="1200" dirty="0"/>
              <a:t>/</a:t>
            </a:r>
            <a:r>
              <a:rPr lang="en-US" sz="1200" dirty="0" err="1"/>
              <a:t>ncbddd</a:t>
            </a:r>
            <a:r>
              <a:rPr lang="en-US" sz="1200" dirty="0"/>
              <a:t>/</a:t>
            </a:r>
            <a:r>
              <a:rPr lang="en-US" sz="1200" dirty="0" err="1"/>
              <a:t>hearingloss</a:t>
            </a:r>
            <a:r>
              <a:rPr lang="en-US" sz="1200" dirty="0"/>
              <a:t>/</a:t>
            </a:r>
            <a:r>
              <a:rPr lang="en-US" sz="1200" dirty="0" err="1"/>
              <a:t>ehdi-data.html</a:t>
            </a:r>
            <a:r>
              <a:rPr lang="en-US" sz="1200" dirty="0"/>
              <a:t>) </a:t>
            </a:r>
          </a:p>
          <a:p>
            <a:endParaRPr lang="en-US" dirty="0"/>
          </a:p>
        </p:txBody>
      </p:sp>
    </p:spTree>
    <p:extLst>
      <p:ext uri="{BB962C8B-B14F-4D97-AF65-F5344CB8AC3E}">
        <p14:creationId xmlns:p14="http://schemas.microsoft.com/office/powerpoint/2010/main" val="81165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11A-2E55-BB4D-B250-C2F7287DEA73}"/>
              </a:ext>
            </a:extLst>
          </p:cNvPr>
          <p:cNvSpPr>
            <a:spLocks noGrp="1"/>
          </p:cNvSpPr>
          <p:nvPr>
            <p:ph type="title"/>
          </p:nvPr>
        </p:nvSpPr>
        <p:spPr/>
        <p:txBody>
          <a:bodyPr/>
          <a:lstStyle/>
          <a:p>
            <a:r>
              <a:rPr lang="en-US" dirty="0"/>
              <a:t>Presenters</a:t>
            </a:r>
          </a:p>
        </p:txBody>
      </p:sp>
      <p:sp>
        <p:nvSpPr>
          <p:cNvPr id="3" name="Text Placeholder 2">
            <a:extLst>
              <a:ext uri="{FF2B5EF4-FFF2-40B4-BE49-F238E27FC236}">
                <a16:creationId xmlns:a16="http://schemas.microsoft.com/office/drawing/2014/main" id="{EDFD3B54-6D31-9A4E-AE48-FC7B5150F2EC}"/>
              </a:ext>
            </a:extLst>
          </p:cNvPr>
          <p:cNvSpPr>
            <a:spLocks noGrp="1"/>
          </p:cNvSpPr>
          <p:nvPr>
            <p:ph type="body" idx="1"/>
          </p:nvPr>
        </p:nvSpPr>
        <p:spPr>
          <a:xfrm>
            <a:off x="588895" y="2154803"/>
            <a:ext cx="4616151" cy="4277802"/>
          </a:xfrm>
        </p:spPr>
        <p:txBody>
          <a:bodyPr/>
          <a:lstStyle/>
          <a:p>
            <a:r>
              <a:rPr lang="en-US" sz="2000" dirty="0"/>
              <a:t>Patricia Burk, M.S., CCC-SLP, LSLS Cert. AVT, is the Program Coordinator/EHDI Coordinator for the Newborn Hearing Screening Program at the Oklahoma State Department of Health. </a:t>
            </a:r>
          </a:p>
          <a:p>
            <a:endParaRPr lang="en-US" sz="2000" dirty="0"/>
          </a:p>
          <a:p>
            <a:r>
              <a:rPr lang="en-US" sz="2000" dirty="0"/>
              <a:t>Debbie Earley, </a:t>
            </a:r>
            <a:r>
              <a:rPr lang="en-US" sz="2000" dirty="0" err="1"/>
              <a:t>AuD</a:t>
            </a:r>
            <a:r>
              <a:rPr lang="en-US" sz="2000" dirty="0"/>
              <a:t>, CCC-A, F-AAA, is the Program Manager for the Pediatric Audiology Program for the State of Oklahoma’s Newborn Hearing Screening Program at the Oklahoma State Department of Health in Oklahoma City, OK.  </a:t>
            </a:r>
          </a:p>
          <a:p>
            <a:endParaRPr lang="en-US" sz="2000" dirty="0"/>
          </a:p>
        </p:txBody>
      </p:sp>
      <p:sp>
        <p:nvSpPr>
          <p:cNvPr id="6" name="Slide Number Placeholder 5">
            <a:extLst>
              <a:ext uri="{FF2B5EF4-FFF2-40B4-BE49-F238E27FC236}">
                <a16:creationId xmlns:a16="http://schemas.microsoft.com/office/drawing/2014/main" id="{BE2AF990-9576-8643-8E18-6D55918C3E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pic>
        <p:nvPicPr>
          <p:cNvPr id="5" name="Picture 4" descr="A person smiling for the camera&#10;&#10;Description automatically generated with medium confidence">
            <a:extLst>
              <a:ext uri="{FF2B5EF4-FFF2-40B4-BE49-F238E27FC236}">
                <a16:creationId xmlns:a16="http://schemas.microsoft.com/office/drawing/2014/main" id="{595786C0-3861-AD49-9F3B-AB9453828538}"/>
              </a:ext>
            </a:extLst>
          </p:cNvPr>
          <p:cNvPicPr/>
          <p:nvPr/>
        </p:nvPicPr>
        <p:blipFill rotWithShape="1">
          <a:blip r:embed="rId3">
            <a:grayscl/>
            <a:extLst>
              <a:ext uri="{28A0092B-C50C-407E-A947-70E740481C1C}">
                <a14:useLocalDpi xmlns:a14="http://schemas.microsoft.com/office/drawing/2010/main" val="0"/>
              </a:ext>
            </a:extLst>
          </a:blip>
          <a:srcRect t="5813" b="48245"/>
          <a:stretch/>
        </p:blipFill>
        <p:spPr bwMode="auto">
          <a:xfrm>
            <a:off x="6278469" y="2154803"/>
            <a:ext cx="1822450" cy="1818005"/>
          </a:xfrm>
          <a:prstGeom prst="ellipse">
            <a:avLst/>
          </a:prstGeom>
          <a:ln>
            <a:noFill/>
          </a:ln>
          <a:extLst>
            <a:ext uri="{53640926-AAD7-44D8-BBD7-CCE9431645EC}">
              <a14:shadowObscured xmlns:a14="http://schemas.microsoft.com/office/drawing/2010/main"/>
            </a:ext>
          </a:extLst>
        </p:spPr>
      </p:pic>
      <p:pic>
        <p:nvPicPr>
          <p:cNvPr id="9" name="Picture 8" descr="A picture containing text&#10;&#10;Description automatically generated">
            <a:extLst>
              <a:ext uri="{FF2B5EF4-FFF2-40B4-BE49-F238E27FC236}">
                <a16:creationId xmlns:a16="http://schemas.microsoft.com/office/drawing/2014/main" id="{5A9964CC-7F1D-C04D-9A72-937EB826ECE7}"/>
              </a:ext>
            </a:extLst>
          </p:cNvPr>
          <p:cNvPicPr>
            <a:picLocks noChangeAspect="1"/>
          </p:cNvPicPr>
          <p:nvPr/>
        </p:nvPicPr>
        <p:blipFill rotWithShape="1">
          <a:blip r:embed="rId4"/>
          <a:srcRect l="19937" t="20078" r="32911" b="18037"/>
          <a:stretch/>
        </p:blipFill>
        <p:spPr>
          <a:xfrm>
            <a:off x="6278469" y="4293704"/>
            <a:ext cx="1822450" cy="1823211"/>
          </a:xfrm>
          <a:prstGeom prst="ellipse">
            <a:avLst/>
          </a:prstGeom>
        </p:spPr>
      </p:pic>
    </p:spTree>
    <p:extLst>
      <p:ext uri="{BB962C8B-B14F-4D97-AF65-F5344CB8AC3E}">
        <p14:creationId xmlns:p14="http://schemas.microsoft.com/office/powerpoint/2010/main" val="318731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DEA8-F7D3-3547-AFD4-5DF57BC3DC3D}"/>
              </a:ext>
            </a:extLst>
          </p:cNvPr>
          <p:cNvSpPr>
            <a:spLocks noGrp="1"/>
          </p:cNvSpPr>
          <p:nvPr>
            <p:ph type="title"/>
          </p:nvPr>
        </p:nvSpPr>
        <p:spPr/>
        <p:txBody>
          <a:bodyPr/>
          <a:lstStyle/>
          <a:p>
            <a:r>
              <a:rPr lang="en-US" sz="4000" dirty="0"/>
              <a:t>Who is responsible for screening?</a:t>
            </a:r>
          </a:p>
        </p:txBody>
      </p:sp>
      <p:sp>
        <p:nvSpPr>
          <p:cNvPr id="3" name="Text Placeholder 2">
            <a:extLst>
              <a:ext uri="{FF2B5EF4-FFF2-40B4-BE49-F238E27FC236}">
                <a16:creationId xmlns:a16="http://schemas.microsoft.com/office/drawing/2014/main" id="{E13C64F1-37C1-0B42-8720-D40ADD58120A}"/>
              </a:ext>
            </a:extLst>
          </p:cNvPr>
          <p:cNvSpPr>
            <a:spLocks noGrp="1"/>
          </p:cNvSpPr>
          <p:nvPr>
            <p:ph type="body" idx="1"/>
          </p:nvPr>
        </p:nvSpPr>
        <p:spPr/>
        <p:txBody>
          <a:bodyPr/>
          <a:lstStyle/>
          <a:p>
            <a:r>
              <a:rPr lang="en-US" b="1" dirty="0"/>
              <a:t>INITIAL: </a:t>
            </a:r>
            <a:r>
              <a:rPr lang="en-US" dirty="0"/>
              <a:t>Oklahoma Birthing Hospitals</a:t>
            </a:r>
          </a:p>
          <a:p>
            <a:pPr lvl="1"/>
            <a:r>
              <a:rPr lang="en-US" dirty="0"/>
              <a:t>Required unless parent/guardian objects</a:t>
            </a:r>
          </a:p>
          <a:p>
            <a:r>
              <a:rPr lang="en-US" b="1" dirty="0"/>
              <a:t>FOLLOW-UP: </a:t>
            </a:r>
            <a:r>
              <a:rPr lang="en-US" dirty="0"/>
              <a:t>Providers completing follow-up screens</a:t>
            </a:r>
          </a:p>
          <a:p>
            <a:pPr lvl="1"/>
            <a:r>
              <a:rPr lang="en-US" dirty="0"/>
              <a:t>Hearing screening completion verified by physician, other healthcare provider, or local county health department staff</a:t>
            </a:r>
          </a:p>
          <a:p>
            <a:pPr lvl="1"/>
            <a:r>
              <a:rPr lang="en-US" dirty="0"/>
              <a:t>Infants not screened will be referred to trained hearing screener or audiologist</a:t>
            </a:r>
          </a:p>
          <a:p>
            <a:endParaRPr lang="en-US" dirty="0"/>
          </a:p>
        </p:txBody>
      </p:sp>
      <p:sp>
        <p:nvSpPr>
          <p:cNvPr id="6" name="Slide Number Placeholder 5">
            <a:extLst>
              <a:ext uri="{FF2B5EF4-FFF2-40B4-BE49-F238E27FC236}">
                <a16:creationId xmlns:a16="http://schemas.microsoft.com/office/drawing/2014/main" id="{29B8A61D-AE83-6142-88F6-3E5FC0EA93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5" name="TextBox 4">
            <a:extLst>
              <a:ext uri="{FF2B5EF4-FFF2-40B4-BE49-F238E27FC236}">
                <a16:creationId xmlns:a16="http://schemas.microsoft.com/office/drawing/2014/main" id="{DF9ABAC7-1D18-C94A-8233-3DE91835D33F}"/>
              </a:ext>
            </a:extLst>
          </p:cNvPr>
          <p:cNvSpPr txBox="1"/>
          <p:nvPr/>
        </p:nvSpPr>
        <p:spPr>
          <a:xfrm>
            <a:off x="588894" y="6169582"/>
            <a:ext cx="1430200" cy="369332"/>
          </a:xfrm>
          <a:prstGeom prst="rect">
            <a:avLst/>
          </a:prstGeom>
          <a:noFill/>
        </p:spPr>
        <p:txBody>
          <a:bodyPr wrap="none" rtlCol="0">
            <a:spAutoFit/>
          </a:bodyPr>
          <a:lstStyle/>
          <a:p>
            <a:r>
              <a:rPr lang="en-US" dirty="0"/>
              <a:t>310: 540-1-3 </a:t>
            </a:r>
          </a:p>
        </p:txBody>
      </p:sp>
    </p:spTree>
    <p:extLst>
      <p:ext uri="{BB962C8B-B14F-4D97-AF65-F5344CB8AC3E}">
        <p14:creationId xmlns:p14="http://schemas.microsoft.com/office/powerpoint/2010/main" val="384413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AF51-169E-684D-AAD1-8F2ED822598C}"/>
              </a:ext>
            </a:extLst>
          </p:cNvPr>
          <p:cNvSpPr>
            <a:spLocks noGrp="1"/>
          </p:cNvSpPr>
          <p:nvPr>
            <p:ph type="title"/>
          </p:nvPr>
        </p:nvSpPr>
        <p:spPr/>
        <p:txBody>
          <a:bodyPr/>
          <a:lstStyle/>
          <a:p>
            <a:r>
              <a:rPr lang="en-US" sz="4000" dirty="0"/>
              <a:t>Hospitals’ Responsibilities</a:t>
            </a:r>
          </a:p>
        </p:txBody>
      </p:sp>
      <p:sp>
        <p:nvSpPr>
          <p:cNvPr id="3" name="Text Placeholder 2">
            <a:extLst>
              <a:ext uri="{FF2B5EF4-FFF2-40B4-BE49-F238E27FC236}">
                <a16:creationId xmlns:a16="http://schemas.microsoft.com/office/drawing/2014/main" id="{B013E7B7-EAB8-1244-ACA0-0099C4CFA458}"/>
              </a:ext>
            </a:extLst>
          </p:cNvPr>
          <p:cNvSpPr>
            <a:spLocks noGrp="1"/>
          </p:cNvSpPr>
          <p:nvPr>
            <p:ph type="body" idx="1"/>
          </p:nvPr>
        </p:nvSpPr>
        <p:spPr/>
        <p:txBody>
          <a:bodyPr/>
          <a:lstStyle/>
          <a:p>
            <a:r>
              <a:rPr lang="en-US" dirty="0"/>
              <a:t>Provide a hearing screening (electrophysiologic and identification of risk factors) prior to discharge</a:t>
            </a:r>
          </a:p>
          <a:p>
            <a:r>
              <a:rPr lang="en-US" dirty="0"/>
              <a:t>Educate parents on importance of early identification</a:t>
            </a:r>
          </a:p>
          <a:p>
            <a:r>
              <a:rPr lang="en-US" dirty="0"/>
              <a:t>Discuss importance of follow-up</a:t>
            </a:r>
          </a:p>
          <a:p>
            <a:r>
              <a:rPr lang="en-US" dirty="0"/>
              <a:t>Provide resources for follow-up</a:t>
            </a:r>
          </a:p>
          <a:p>
            <a:endParaRPr lang="en-US" dirty="0"/>
          </a:p>
        </p:txBody>
      </p:sp>
      <p:sp>
        <p:nvSpPr>
          <p:cNvPr id="5" name="Slide Number Placeholder 4">
            <a:extLst>
              <a:ext uri="{FF2B5EF4-FFF2-40B4-BE49-F238E27FC236}">
                <a16:creationId xmlns:a16="http://schemas.microsoft.com/office/drawing/2014/main" id="{15CFA207-C3BD-DA4B-8AC0-A10DE4B8A9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34548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28A4-ACFE-3644-9B0D-89B60849AA77}"/>
              </a:ext>
            </a:extLst>
          </p:cNvPr>
          <p:cNvSpPr>
            <a:spLocks noGrp="1"/>
          </p:cNvSpPr>
          <p:nvPr>
            <p:ph type="title"/>
          </p:nvPr>
        </p:nvSpPr>
        <p:spPr/>
        <p:txBody>
          <a:bodyPr/>
          <a:lstStyle/>
          <a:p>
            <a:r>
              <a:rPr lang="en-US" sz="4000" dirty="0"/>
              <a:t>The Filter Form</a:t>
            </a:r>
          </a:p>
        </p:txBody>
      </p:sp>
      <p:sp>
        <p:nvSpPr>
          <p:cNvPr id="3" name="Slide Number Placeholder 2">
            <a:extLst>
              <a:ext uri="{FF2B5EF4-FFF2-40B4-BE49-F238E27FC236}">
                <a16:creationId xmlns:a16="http://schemas.microsoft.com/office/drawing/2014/main" id="{106E0D19-C3D2-4546-8999-9B588415D6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5" name="Picture 4" descr="Application&#10;&#10;Description automatically generated with medium confidence">
            <a:extLst>
              <a:ext uri="{FF2B5EF4-FFF2-40B4-BE49-F238E27FC236}">
                <a16:creationId xmlns:a16="http://schemas.microsoft.com/office/drawing/2014/main" id="{4149B3C9-6FF9-604A-8B69-34EE43F981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9084" y="1978016"/>
            <a:ext cx="6605832" cy="4283782"/>
          </a:xfrm>
          <a:prstGeom prst="rect">
            <a:avLst/>
          </a:prstGeom>
        </p:spPr>
      </p:pic>
    </p:spTree>
    <p:extLst>
      <p:ext uri="{BB962C8B-B14F-4D97-AF65-F5344CB8AC3E}">
        <p14:creationId xmlns:p14="http://schemas.microsoft.com/office/powerpoint/2010/main" val="84580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EB91-F89A-D74B-B64E-5A450CFEBA96}"/>
              </a:ext>
            </a:extLst>
          </p:cNvPr>
          <p:cNvSpPr>
            <a:spLocks noGrp="1"/>
          </p:cNvSpPr>
          <p:nvPr>
            <p:ph type="title"/>
          </p:nvPr>
        </p:nvSpPr>
        <p:spPr/>
        <p:txBody>
          <a:bodyPr/>
          <a:lstStyle/>
          <a:p>
            <a:r>
              <a:rPr lang="en-US" sz="4000" dirty="0"/>
              <a:t>Hearing Results Section</a:t>
            </a:r>
          </a:p>
        </p:txBody>
      </p:sp>
      <p:sp>
        <p:nvSpPr>
          <p:cNvPr id="3" name="Slide Number Placeholder 2">
            <a:extLst>
              <a:ext uri="{FF2B5EF4-FFF2-40B4-BE49-F238E27FC236}">
                <a16:creationId xmlns:a16="http://schemas.microsoft.com/office/drawing/2014/main" id="{E7374855-A386-9F4E-95C5-B7F21B9378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1D4886E2-1494-B241-8B84-2A2DD03BFA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056" y="2010243"/>
            <a:ext cx="7948691" cy="4197096"/>
          </a:xfrm>
          <a:prstGeom prst="rect">
            <a:avLst/>
          </a:prstGeom>
        </p:spPr>
      </p:pic>
    </p:spTree>
    <p:extLst>
      <p:ext uri="{BB962C8B-B14F-4D97-AF65-F5344CB8AC3E}">
        <p14:creationId xmlns:p14="http://schemas.microsoft.com/office/powerpoint/2010/main" val="236648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F0BE-C2AA-A24F-BFCE-BF8A01ACF6D9}"/>
              </a:ext>
            </a:extLst>
          </p:cNvPr>
          <p:cNvSpPr>
            <a:spLocks noGrp="1"/>
          </p:cNvSpPr>
          <p:nvPr>
            <p:ph type="title"/>
          </p:nvPr>
        </p:nvSpPr>
        <p:spPr>
          <a:xfrm>
            <a:off x="588895" y="1133187"/>
            <a:ext cx="8271044" cy="991507"/>
          </a:xfrm>
        </p:spPr>
        <p:txBody>
          <a:bodyPr/>
          <a:lstStyle/>
          <a:p>
            <a:r>
              <a:rPr lang="en-US" sz="4000" dirty="0"/>
              <a:t>NHSP Collaboration with Birthing Hospitals</a:t>
            </a:r>
          </a:p>
        </p:txBody>
      </p:sp>
      <p:sp>
        <p:nvSpPr>
          <p:cNvPr id="3" name="Text Placeholder 2">
            <a:extLst>
              <a:ext uri="{FF2B5EF4-FFF2-40B4-BE49-F238E27FC236}">
                <a16:creationId xmlns:a16="http://schemas.microsoft.com/office/drawing/2014/main" id="{95CCD9D8-EE33-9843-ACE1-5EEF8F64BFFA}"/>
              </a:ext>
            </a:extLst>
          </p:cNvPr>
          <p:cNvSpPr>
            <a:spLocks noGrp="1"/>
          </p:cNvSpPr>
          <p:nvPr>
            <p:ph type="body" idx="1"/>
          </p:nvPr>
        </p:nvSpPr>
        <p:spPr/>
        <p:txBody>
          <a:bodyPr/>
          <a:lstStyle/>
          <a:p>
            <a:r>
              <a:rPr lang="en-US" dirty="0"/>
              <a:t>Provides hospitals with screening equipment (AABR) at no initial cost; hospital purchase supplies, annual calibration and repairs</a:t>
            </a:r>
          </a:p>
          <a:p>
            <a:r>
              <a:rPr lang="en-US" dirty="0"/>
              <a:t>Provide training for hospital staff</a:t>
            </a:r>
          </a:p>
          <a:p>
            <a:r>
              <a:rPr lang="en-US" dirty="0"/>
              <a:t>Provide technical support</a:t>
            </a:r>
          </a:p>
          <a:p>
            <a:r>
              <a:rPr lang="en-US" dirty="0"/>
              <a:t>Provide brochures in English and Spanish</a:t>
            </a:r>
          </a:p>
          <a:p>
            <a:r>
              <a:rPr lang="en-US" dirty="0"/>
              <a:t>Ensures hospitals are following state law governing screening and reporting </a:t>
            </a:r>
          </a:p>
          <a:p>
            <a:endParaRPr lang="en-US" dirty="0"/>
          </a:p>
          <a:p>
            <a:endParaRPr lang="en-US" dirty="0"/>
          </a:p>
        </p:txBody>
      </p:sp>
      <p:sp>
        <p:nvSpPr>
          <p:cNvPr id="5" name="Slide Number Placeholder 4">
            <a:extLst>
              <a:ext uri="{FF2B5EF4-FFF2-40B4-BE49-F238E27FC236}">
                <a16:creationId xmlns:a16="http://schemas.microsoft.com/office/drawing/2014/main" id="{F7C7412E-CC83-F845-AC0B-3F9B974418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161836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0BFC-AC8B-C442-B018-7325F89C4CFA}"/>
              </a:ext>
            </a:extLst>
          </p:cNvPr>
          <p:cNvSpPr>
            <a:spLocks noGrp="1"/>
          </p:cNvSpPr>
          <p:nvPr>
            <p:ph type="title"/>
          </p:nvPr>
        </p:nvSpPr>
        <p:spPr/>
        <p:txBody>
          <a:bodyPr/>
          <a:lstStyle/>
          <a:p>
            <a:pPr algn="ctr"/>
            <a:r>
              <a:rPr lang="en-US" dirty="0"/>
              <a:t>Hospital Hearing Reports</a:t>
            </a:r>
          </a:p>
        </p:txBody>
      </p:sp>
      <p:sp>
        <p:nvSpPr>
          <p:cNvPr id="3" name="Slide Number Placeholder 2">
            <a:extLst>
              <a:ext uri="{FF2B5EF4-FFF2-40B4-BE49-F238E27FC236}">
                <a16:creationId xmlns:a16="http://schemas.microsoft.com/office/drawing/2014/main" id="{9F3FD897-B0CB-654E-9228-E36C5C4C6E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graphicFrame>
        <p:nvGraphicFramePr>
          <p:cNvPr id="5" name="Object 4">
            <a:extLst>
              <a:ext uri="{FF2B5EF4-FFF2-40B4-BE49-F238E27FC236}">
                <a16:creationId xmlns:a16="http://schemas.microsoft.com/office/drawing/2014/main" id="{A393AD78-0654-DD4D-8BB9-ED9B81FC6949}"/>
              </a:ext>
            </a:extLst>
          </p:cNvPr>
          <p:cNvGraphicFramePr>
            <a:graphicFrameLocks noChangeAspect="1"/>
          </p:cNvGraphicFramePr>
          <p:nvPr>
            <p:extLst>
              <p:ext uri="{D42A27DB-BD31-4B8C-83A1-F6EECF244321}">
                <p14:modId xmlns:p14="http://schemas.microsoft.com/office/powerpoint/2010/main" val="2243082784"/>
              </p:ext>
            </p:extLst>
          </p:nvPr>
        </p:nvGraphicFramePr>
        <p:xfrm>
          <a:off x="317516" y="2579755"/>
          <a:ext cx="4406900" cy="3482975"/>
        </p:xfrm>
        <a:graphic>
          <a:graphicData uri="http://schemas.openxmlformats.org/presentationml/2006/ole">
            <mc:AlternateContent xmlns:mc="http://schemas.openxmlformats.org/markup-compatibility/2006">
              <mc:Choice xmlns:v="urn:schemas-microsoft-com:vml" Requires="v">
                <p:oleObj spid="_x0000_s2111" name="Worksheet" r:id="rId3" imgW="8813800" imgH="6540500" progId="Excel.Sheet.12">
                  <p:embed/>
                </p:oleObj>
              </mc:Choice>
              <mc:Fallback>
                <p:oleObj name="Worksheet" r:id="rId3" imgW="8813800" imgH="6540500" progId="Excel.Sheet.12">
                  <p:embed/>
                  <p:pic>
                    <p:nvPicPr>
                      <p:cNvPr id="7" name="Object 6"/>
                      <p:cNvPicPr/>
                      <p:nvPr/>
                    </p:nvPicPr>
                    <p:blipFill>
                      <a:blip r:embed="rId4"/>
                      <a:stretch>
                        <a:fillRect/>
                      </a:stretch>
                    </p:blipFill>
                    <p:spPr>
                      <a:xfrm>
                        <a:off x="317516" y="2579755"/>
                        <a:ext cx="4406900" cy="3482975"/>
                      </a:xfrm>
                      <a:prstGeom prst="rect">
                        <a:avLst/>
                      </a:prstGeom>
                      <a:solidFill>
                        <a:schemeClr val="bg1"/>
                      </a:solidFill>
                      <a:ln>
                        <a:solidFill>
                          <a:schemeClr val="tx1"/>
                        </a:solidFill>
                      </a:ln>
                    </p:spPr>
                  </p:pic>
                </p:oleObj>
              </mc:Fallback>
            </mc:AlternateContent>
          </a:graphicData>
        </a:graphic>
      </p:graphicFrame>
      <p:graphicFrame>
        <p:nvGraphicFramePr>
          <p:cNvPr id="6" name="Object 5">
            <a:extLst>
              <a:ext uri="{FF2B5EF4-FFF2-40B4-BE49-F238E27FC236}">
                <a16:creationId xmlns:a16="http://schemas.microsoft.com/office/drawing/2014/main" id="{E22C8E2A-74DE-3E46-B650-EC08C4C8D595}"/>
              </a:ext>
            </a:extLst>
          </p:cNvPr>
          <p:cNvGraphicFramePr>
            <a:graphicFrameLocks noChangeAspect="1"/>
          </p:cNvGraphicFramePr>
          <p:nvPr>
            <p:extLst>
              <p:ext uri="{D42A27DB-BD31-4B8C-83A1-F6EECF244321}">
                <p14:modId xmlns:p14="http://schemas.microsoft.com/office/powerpoint/2010/main" val="2733595459"/>
              </p:ext>
            </p:extLst>
          </p:nvPr>
        </p:nvGraphicFramePr>
        <p:xfrm>
          <a:off x="4572000" y="2579755"/>
          <a:ext cx="4267199" cy="3482975"/>
        </p:xfrm>
        <a:graphic>
          <a:graphicData uri="http://schemas.openxmlformats.org/presentationml/2006/ole">
            <mc:AlternateContent xmlns:mc="http://schemas.openxmlformats.org/markup-compatibility/2006">
              <mc:Choice xmlns:v="urn:schemas-microsoft-com:vml" Requires="v">
                <p:oleObj spid="_x0000_s2112" name="Worksheet" r:id="rId5" imgW="8182057" imgH="6991485" progId="Excel.Sheet.12">
                  <p:embed/>
                </p:oleObj>
              </mc:Choice>
              <mc:Fallback>
                <p:oleObj name="Worksheet" r:id="rId5" imgW="8182057" imgH="6991485" progId="Excel.Sheet.12">
                  <p:embed/>
                  <p:pic>
                    <p:nvPicPr>
                      <p:cNvPr id="11" name="Object 10"/>
                      <p:cNvPicPr/>
                      <p:nvPr/>
                    </p:nvPicPr>
                    <p:blipFill>
                      <a:blip r:embed="rId6"/>
                      <a:stretch>
                        <a:fillRect/>
                      </a:stretch>
                    </p:blipFill>
                    <p:spPr>
                      <a:xfrm>
                        <a:off x="4572000" y="2579755"/>
                        <a:ext cx="4267199" cy="3482975"/>
                      </a:xfrm>
                      <a:prstGeom prst="rect">
                        <a:avLst/>
                      </a:prstGeom>
                      <a:solidFill>
                        <a:schemeClr val="bg1"/>
                      </a:solidFill>
                      <a:ln>
                        <a:solidFill>
                          <a:schemeClr val="tx1"/>
                        </a:solidFill>
                      </a:ln>
                    </p:spPr>
                  </p:pic>
                </p:oleObj>
              </mc:Fallback>
            </mc:AlternateContent>
          </a:graphicData>
        </a:graphic>
      </p:graphicFrame>
      <p:sp>
        <p:nvSpPr>
          <p:cNvPr id="8" name="TextBox 7">
            <a:extLst>
              <a:ext uri="{FF2B5EF4-FFF2-40B4-BE49-F238E27FC236}">
                <a16:creationId xmlns:a16="http://schemas.microsoft.com/office/drawing/2014/main" id="{E870380E-401F-A945-80A8-FB8DE0AC8D34}"/>
              </a:ext>
            </a:extLst>
          </p:cNvPr>
          <p:cNvSpPr txBox="1"/>
          <p:nvPr/>
        </p:nvSpPr>
        <p:spPr>
          <a:xfrm>
            <a:off x="4826000" y="1981299"/>
            <a:ext cx="3917033" cy="461665"/>
          </a:xfrm>
          <a:prstGeom prst="rect">
            <a:avLst/>
          </a:prstGeom>
          <a:noFill/>
        </p:spPr>
        <p:txBody>
          <a:bodyPr wrap="square" rtlCol="0">
            <a:spAutoFit/>
          </a:bodyPr>
          <a:lstStyle/>
          <a:p>
            <a:pPr algn="ctr"/>
            <a:r>
              <a:rPr lang="en-US" sz="2400" b="1" dirty="0">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rPr>
              <a:t>Annual Reports</a:t>
            </a:r>
          </a:p>
        </p:txBody>
      </p:sp>
      <p:sp>
        <p:nvSpPr>
          <p:cNvPr id="9" name="Footer Placeholder 9">
            <a:extLst>
              <a:ext uri="{FF2B5EF4-FFF2-40B4-BE49-F238E27FC236}">
                <a16:creationId xmlns:a16="http://schemas.microsoft.com/office/drawing/2014/main" id="{7191F8D3-5CA4-3943-9432-252114355A46}"/>
              </a:ext>
            </a:extLst>
          </p:cNvPr>
          <p:cNvSpPr txBox="1">
            <a:spLocks/>
          </p:cNvSpPr>
          <p:nvPr/>
        </p:nvSpPr>
        <p:spPr>
          <a:xfrm>
            <a:off x="1562940" y="6462712"/>
            <a:ext cx="6105523" cy="14875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bg2">
                    <a:lumMod val="75000"/>
                  </a:schemeClr>
                </a:solidFill>
              </a:rPr>
              <a:t>Oklahoma Audiology Taskforce | Virtual Meeting | July 30, 2021 </a:t>
            </a:r>
          </a:p>
        </p:txBody>
      </p:sp>
      <p:sp>
        <p:nvSpPr>
          <p:cNvPr id="10" name="TextBox 9">
            <a:extLst>
              <a:ext uri="{FF2B5EF4-FFF2-40B4-BE49-F238E27FC236}">
                <a16:creationId xmlns:a16="http://schemas.microsoft.com/office/drawing/2014/main" id="{B302F0DD-BFFB-484C-91E9-210806265621}"/>
              </a:ext>
            </a:extLst>
          </p:cNvPr>
          <p:cNvSpPr txBox="1"/>
          <p:nvPr/>
        </p:nvSpPr>
        <p:spPr>
          <a:xfrm>
            <a:off x="654967" y="1985863"/>
            <a:ext cx="3917033" cy="461665"/>
          </a:xfrm>
          <a:prstGeom prst="rect">
            <a:avLst/>
          </a:prstGeom>
          <a:noFill/>
        </p:spPr>
        <p:txBody>
          <a:bodyPr wrap="square" rtlCol="0">
            <a:spAutoFit/>
          </a:bodyPr>
          <a:lstStyle/>
          <a:p>
            <a:pPr algn="ctr"/>
            <a:r>
              <a:rPr lang="en-US" sz="2400" b="1" dirty="0">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rPr>
              <a:t>Quarterly Reports</a:t>
            </a:r>
          </a:p>
        </p:txBody>
      </p:sp>
    </p:spTree>
    <p:extLst>
      <p:ext uri="{BB962C8B-B14F-4D97-AF65-F5344CB8AC3E}">
        <p14:creationId xmlns:p14="http://schemas.microsoft.com/office/powerpoint/2010/main" val="3075828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0BFC-AC8B-C442-B018-7325F89C4CFA}"/>
              </a:ext>
            </a:extLst>
          </p:cNvPr>
          <p:cNvSpPr>
            <a:spLocks noGrp="1"/>
          </p:cNvSpPr>
          <p:nvPr>
            <p:ph type="title"/>
          </p:nvPr>
        </p:nvSpPr>
        <p:spPr/>
        <p:txBody>
          <a:bodyPr/>
          <a:lstStyle/>
          <a:p>
            <a:pPr algn="ctr"/>
            <a:r>
              <a:rPr lang="en-US" dirty="0"/>
              <a:t>Hospital Hearing Reports</a:t>
            </a:r>
          </a:p>
        </p:txBody>
      </p:sp>
      <p:sp>
        <p:nvSpPr>
          <p:cNvPr id="3" name="Slide Number Placeholder 2">
            <a:extLst>
              <a:ext uri="{FF2B5EF4-FFF2-40B4-BE49-F238E27FC236}">
                <a16:creationId xmlns:a16="http://schemas.microsoft.com/office/drawing/2014/main" id="{D64DAED7-B9CB-C84D-82E1-F86A36ACFD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9" name="Footer Placeholder 9">
            <a:extLst>
              <a:ext uri="{FF2B5EF4-FFF2-40B4-BE49-F238E27FC236}">
                <a16:creationId xmlns:a16="http://schemas.microsoft.com/office/drawing/2014/main" id="{7191F8D3-5CA4-3943-9432-252114355A46}"/>
              </a:ext>
            </a:extLst>
          </p:cNvPr>
          <p:cNvSpPr txBox="1">
            <a:spLocks/>
          </p:cNvSpPr>
          <p:nvPr/>
        </p:nvSpPr>
        <p:spPr>
          <a:xfrm>
            <a:off x="1562940" y="6462712"/>
            <a:ext cx="6105523" cy="14875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bg2">
                    <a:lumMod val="75000"/>
                  </a:schemeClr>
                </a:solidFill>
              </a:rPr>
              <a:t>Oklahoma Audiology Taskforce | Virtual Meeting | July 30, 2021 </a:t>
            </a:r>
          </a:p>
        </p:txBody>
      </p:sp>
      <p:pic>
        <p:nvPicPr>
          <p:cNvPr id="11" name="Picture 2">
            <a:extLst>
              <a:ext uri="{FF2B5EF4-FFF2-40B4-BE49-F238E27FC236}">
                <a16:creationId xmlns:a16="http://schemas.microsoft.com/office/drawing/2014/main" id="{2F617607-8985-9C40-A257-512A20DB3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 y="2438400"/>
            <a:ext cx="4724400" cy="3502814"/>
          </a:xfrm>
          <a:prstGeom prst="rect">
            <a:avLst/>
          </a:prstGeom>
          <a:solidFill>
            <a:schemeClr val="bg1"/>
          </a:solidFill>
          <a:ln w="9525">
            <a:solidFill>
              <a:schemeClr val="tx1"/>
            </a:solidFill>
            <a:miter lim="800000"/>
            <a:headEnd/>
            <a:tailEnd/>
          </a:ln>
          <a:effectLst/>
        </p:spPr>
      </p:pic>
      <p:pic>
        <p:nvPicPr>
          <p:cNvPr id="12" name="Picture 3">
            <a:extLst>
              <a:ext uri="{FF2B5EF4-FFF2-40B4-BE49-F238E27FC236}">
                <a16:creationId xmlns:a16="http://schemas.microsoft.com/office/drawing/2014/main" id="{9FA2222F-6709-114F-B1E7-C5ACABF21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38400"/>
            <a:ext cx="4362450" cy="3502814"/>
          </a:xfrm>
          <a:prstGeom prst="rect">
            <a:avLst/>
          </a:prstGeom>
          <a:solidFill>
            <a:schemeClr val="bg1"/>
          </a:solidFill>
          <a:ln w="9525">
            <a:solidFill>
              <a:schemeClr val="tx1"/>
            </a:solidFill>
            <a:miter lim="800000"/>
            <a:headEnd/>
            <a:tailEnd/>
          </a:ln>
          <a:effectLst/>
        </p:spPr>
      </p:pic>
    </p:spTree>
    <p:extLst>
      <p:ext uri="{BB962C8B-B14F-4D97-AF65-F5344CB8AC3E}">
        <p14:creationId xmlns:p14="http://schemas.microsoft.com/office/powerpoint/2010/main" val="342339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AE0B-91F9-904C-94CE-3D56C35EA6CF}"/>
              </a:ext>
            </a:extLst>
          </p:cNvPr>
          <p:cNvSpPr>
            <a:spLocks noGrp="1"/>
          </p:cNvSpPr>
          <p:nvPr>
            <p:ph type="title"/>
          </p:nvPr>
        </p:nvSpPr>
        <p:spPr/>
        <p:txBody>
          <a:bodyPr/>
          <a:lstStyle/>
          <a:p>
            <a:r>
              <a:rPr lang="en-US" dirty="0"/>
              <a:t>Monitor as Various Stages</a:t>
            </a:r>
          </a:p>
        </p:txBody>
      </p:sp>
      <p:sp>
        <p:nvSpPr>
          <p:cNvPr id="3" name="Slide Number Placeholder 2">
            <a:extLst>
              <a:ext uri="{FF2B5EF4-FFF2-40B4-BE49-F238E27FC236}">
                <a16:creationId xmlns:a16="http://schemas.microsoft.com/office/drawing/2014/main" id="{EBD890EE-D726-CE4E-8334-E97AAE6D07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graphicFrame>
        <p:nvGraphicFramePr>
          <p:cNvPr id="5" name="Diagram 4">
            <a:extLst>
              <a:ext uri="{FF2B5EF4-FFF2-40B4-BE49-F238E27FC236}">
                <a16:creationId xmlns:a16="http://schemas.microsoft.com/office/drawing/2014/main" id="{DAC2EE81-61FD-484F-8ADF-F4C9A71B3E57}"/>
              </a:ext>
            </a:extLst>
          </p:cNvPr>
          <p:cNvGraphicFramePr/>
          <p:nvPr>
            <p:extLst>
              <p:ext uri="{D42A27DB-BD31-4B8C-83A1-F6EECF244321}">
                <p14:modId xmlns:p14="http://schemas.microsoft.com/office/powerpoint/2010/main" val="1723502496"/>
              </p:ext>
            </p:extLst>
          </p:nvPr>
        </p:nvGraphicFramePr>
        <p:xfrm>
          <a:off x="284061" y="2046354"/>
          <a:ext cx="8575877" cy="4112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9">
            <a:extLst>
              <a:ext uri="{FF2B5EF4-FFF2-40B4-BE49-F238E27FC236}">
                <a16:creationId xmlns:a16="http://schemas.microsoft.com/office/drawing/2014/main" id="{EFFD0485-244B-6A41-A0E6-AABE0DA84CEF}"/>
              </a:ext>
            </a:extLst>
          </p:cNvPr>
          <p:cNvSpPr txBox="1">
            <a:spLocks/>
          </p:cNvSpPr>
          <p:nvPr/>
        </p:nvSpPr>
        <p:spPr>
          <a:xfrm>
            <a:off x="1562940" y="6462712"/>
            <a:ext cx="6105523" cy="14875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bg2">
                    <a:lumMod val="75000"/>
                  </a:schemeClr>
                </a:solidFill>
              </a:rPr>
              <a:t>Oklahoma Audiology Taskforce | Virtual Meeting | July 30, 2021 </a:t>
            </a:r>
          </a:p>
        </p:txBody>
      </p:sp>
    </p:spTree>
    <p:extLst>
      <p:ext uri="{BB962C8B-B14F-4D97-AF65-F5344CB8AC3E}">
        <p14:creationId xmlns:p14="http://schemas.microsoft.com/office/powerpoint/2010/main" val="243346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0393" y="603811"/>
            <a:ext cx="5851967" cy="1066800"/>
          </a:xfrm>
        </p:spPr>
        <p:txBody>
          <a:bodyPr>
            <a:normAutofit/>
          </a:bodyPr>
          <a:lstStyle/>
          <a:p>
            <a:r>
              <a:rPr lang="en-US" sz="4400" dirty="0"/>
              <a:t>Concern Categories</a:t>
            </a:r>
          </a:p>
        </p:txBody>
      </p:sp>
      <p:pic>
        <p:nvPicPr>
          <p:cNvPr id="5" name="Picture 4"/>
          <p:cNvPicPr>
            <a:picLocks noChangeAspect="1"/>
          </p:cNvPicPr>
          <p:nvPr/>
        </p:nvPicPr>
        <p:blipFill>
          <a:blip r:embed="rId3"/>
          <a:stretch>
            <a:fillRect/>
          </a:stretch>
        </p:blipFill>
        <p:spPr>
          <a:xfrm>
            <a:off x="1280151" y="1670611"/>
            <a:ext cx="6815191" cy="4705927"/>
          </a:xfrm>
          <a:prstGeom prst="rect">
            <a:avLst/>
          </a:prstGeom>
        </p:spPr>
      </p:pic>
    </p:spTree>
    <p:extLst>
      <p:ext uri="{BB962C8B-B14F-4D97-AF65-F5344CB8AC3E}">
        <p14:creationId xmlns:p14="http://schemas.microsoft.com/office/powerpoint/2010/main" val="13345103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0393" y="603811"/>
            <a:ext cx="5851967" cy="1066800"/>
          </a:xfrm>
        </p:spPr>
        <p:txBody>
          <a:bodyPr>
            <a:normAutofit/>
          </a:bodyPr>
          <a:lstStyle/>
          <a:p>
            <a:r>
              <a:rPr lang="en-US" sz="4400" dirty="0"/>
              <a:t>Concern Categories</a:t>
            </a:r>
          </a:p>
        </p:txBody>
      </p:sp>
      <p:pic>
        <p:nvPicPr>
          <p:cNvPr id="4" name="Picture 3"/>
          <p:cNvPicPr>
            <a:picLocks noChangeAspect="1"/>
          </p:cNvPicPr>
          <p:nvPr/>
        </p:nvPicPr>
        <p:blipFill>
          <a:blip r:embed="rId3"/>
          <a:stretch>
            <a:fillRect/>
          </a:stretch>
        </p:blipFill>
        <p:spPr>
          <a:xfrm>
            <a:off x="1377423" y="1664732"/>
            <a:ext cx="6729639" cy="4724400"/>
          </a:xfrm>
          <a:prstGeom prst="rect">
            <a:avLst/>
          </a:prstGeom>
        </p:spPr>
      </p:pic>
    </p:spTree>
    <p:extLst>
      <p:ext uri="{BB962C8B-B14F-4D97-AF65-F5344CB8AC3E}">
        <p14:creationId xmlns:p14="http://schemas.microsoft.com/office/powerpoint/2010/main" val="30368076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11A-2E55-BB4D-B250-C2F7287DEA73}"/>
              </a:ext>
            </a:extLst>
          </p:cNvPr>
          <p:cNvSpPr>
            <a:spLocks noGrp="1"/>
          </p:cNvSpPr>
          <p:nvPr>
            <p:ph type="title"/>
          </p:nvPr>
        </p:nvSpPr>
        <p:spPr/>
        <p:txBody>
          <a:bodyPr/>
          <a:lstStyle/>
          <a:p>
            <a:r>
              <a:rPr lang="en-US" dirty="0"/>
              <a:t>Presenters</a:t>
            </a:r>
          </a:p>
        </p:txBody>
      </p:sp>
      <p:sp>
        <p:nvSpPr>
          <p:cNvPr id="3" name="Text Placeholder 2">
            <a:extLst>
              <a:ext uri="{FF2B5EF4-FFF2-40B4-BE49-F238E27FC236}">
                <a16:creationId xmlns:a16="http://schemas.microsoft.com/office/drawing/2014/main" id="{EDFD3B54-6D31-9A4E-AE48-FC7B5150F2EC}"/>
              </a:ext>
            </a:extLst>
          </p:cNvPr>
          <p:cNvSpPr>
            <a:spLocks noGrp="1"/>
          </p:cNvSpPr>
          <p:nvPr>
            <p:ph type="body" idx="1"/>
          </p:nvPr>
        </p:nvSpPr>
        <p:spPr>
          <a:xfrm>
            <a:off x="588895" y="2154803"/>
            <a:ext cx="4616151" cy="4277802"/>
          </a:xfrm>
        </p:spPr>
        <p:txBody>
          <a:bodyPr/>
          <a:lstStyle/>
          <a:p>
            <a:r>
              <a:rPr lang="en-US" sz="2000" dirty="0"/>
              <a:t>Renee Powell, MPH, is a parent of two sons, one of whom has bilateral hearing loss. She works in Bartlesville, OK on the Oklahoma Family Network EHDI Team helping families of children with hearing loss.  </a:t>
            </a:r>
          </a:p>
          <a:p>
            <a:endParaRPr lang="en-US" sz="2000" dirty="0"/>
          </a:p>
          <a:p>
            <a:r>
              <a:rPr lang="en-US" sz="2000" dirty="0"/>
              <a:t>Gina Richardson, MS, CCPS, is the Assistant Director for the State of Oklahoma’s Part-C Early Intervention Program, SoonerStart, at the Oklahoma State Department of Health in Oklahoma City, OK.  </a:t>
            </a:r>
          </a:p>
          <a:p>
            <a:pPr marL="86360" indent="0">
              <a:buNone/>
            </a:pPr>
            <a:endParaRPr lang="en-US" sz="2000" dirty="0"/>
          </a:p>
        </p:txBody>
      </p:sp>
      <p:sp>
        <p:nvSpPr>
          <p:cNvPr id="5" name="Slide Number Placeholder 4">
            <a:extLst>
              <a:ext uri="{FF2B5EF4-FFF2-40B4-BE49-F238E27FC236}">
                <a16:creationId xmlns:a16="http://schemas.microsoft.com/office/drawing/2014/main" id="{9DF2A7C8-7944-534B-8DE4-A84631812E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9" name="Picture 8" descr="A person smiling for the camera&#10;&#10;Description automatically generated with medium confidence">
            <a:extLst>
              <a:ext uri="{FF2B5EF4-FFF2-40B4-BE49-F238E27FC236}">
                <a16:creationId xmlns:a16="http://schemas.microsoft.com/office/drawing/2014/main" id="{91F9DD5A-84E1-FE47-BAFD-B6E3AA125192}"/>
              </a:ext>
            </a:extLst>
          </p:cNvPr>
          <p:cNvPicPr/>
          <p:nvPr/>
        </p:nvPicPr>
        <p:blipFill rotWithShape="1">
          <a:blip r:embed="rId2">
            <a:grayscl/>
            <a:extLst>
              <a:ext uri="{28A0092B-C50C-407E-A947-70E740481C1C}">
                <a14:useLocalDpi xmlns:a14="http://schemas.microsoft.com/office/drawing/2010/main" val="0"/>
              </a:ext>
            </a:extLst>
          </a:blip>
          <a:srcRect t="9776" b="23302"/>
          <a:stretch/>
        </p:blipFill>
        <p:spPr bwMode="auto">
          <a:xfrm>
            <a:off x="6217611" y="2154803"/>
            <a:ext cx="1822450" cy="1828800"/>
          </a:xfrm>
          <a:prstGeom prst="ellipse">
            <a:avLst/>
          </a:prstGeom>
          <a:ln>
            <a:noFill/>
          </a:ln>
          <a:extLst>
            <a:ext uri="{53640926-AAD7-44D8-BBD7-CCE9431645EC}">
              <a14:shadowObscured xmlns:a14="http://schemas.microsoft.com/office/drawing/2010/main"/>
            </a:ext>
          </a:extLst>
        </p:spPr>
      </p:pic>
      <p:pic>
        <p:nvPicPr>
          <p:cNvPr id="10" name="Picture 9" descr="A person with curly hair&#10;&#10;Description automatically generated with medium confidence">
            <a:extLst>
              <a:ext uri="{FF2B5EF4-FFF2-40B4-BE49-F238E27FC236}">
                <a16:creationId xmlns:a16="http://schemas.microsoft.com/office/drawing/2014/main" id="{A590FF1C-497A-C241-BF40-BBEBD44B5A73}"/>
              </a:ext>
            </a:extLst>
          </p:cNvPr>
          <p:cNvPicPr/>
          <p:nvPr/>
        </p:nvPicPr>
        <p:blipFill rotWithShape="1">
          <a:blip r:embed="rId3">
            <a:grayscl/>
            <a:extLst>
              <a:ext uri="{28A0092B-C50C-407E-A947-70E740481C1C}">
                <a14:useLocalDpi xmlns:a14="http://schemas.microsoft.com/office/drawing/2010/main" val="0"/>
              </a:ext>
            </a:extLst>
          </a:blip>
          <a:srcRect t="14217" b="24801"/>
          <a:stretch/>
        </p:blipFill>
        <p:spPr bwMode="auto">
          <a:xfrm>
            <a:off x="6223961" y="4293704"/>
            <a:ext cx="1816100" cy="1821180"/>
          </a:xfrm>
          <a:prstGeom prst="ellipse">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5544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103A-6D02-674E-AB98-BB2434A3C972}"/>
              </a:ext>
            </a:extLst>
          </p:cNvPr>
          <p:cNvSpPr>
            <a:spLocks noGrp="1"/>
          </p:cNvSpPr>
          <p:nvPr>
            <p:ph type="title"/>
          </p:nvPr>
        </p:nvSpPr>
        <p:spPr/>
        <p:txBody>
          <a:bodyPr/>
          <a:lstStyle/>
          <a:p>
            <a:pPr algn="ctr"/>
            <a:r>
              <a:rPr lang="en-US" dirty="0"/>
              <a:t>Hospital Hearing Reports</a:t>
            </a:r>
          </a:p>
        </p:txBody>
      </p:sp>
      <p:sp>
        <p:nvSpPr>
          <p:cNvPr id="3" name="Slide Number Placeholder 2">
            <a:extLst>
              <a:ext uri="{FF2B5EF4-FFF2-40B4-BE49-F238E27FC236}">
                <a16:creationId xmlns:a16="http://schemas.microsoft.com/office/drawing/2014/main" id="{647E5F5E-99DB-0648-A0B3-8503C2CE06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graphicFrame>
        <p:nvGraphicFramePr>
          <p:cNvPr id="5" name="Content Placeholder 4">
            <a:extLst>
              <a:ext uri="{FF2B5EF4-FFF2-40B4-BE49-F238E27FC236}">
                <a16:creationId xmlns:a16="http://schemas.microsoft.com/office/drawing/2014/main" id="{9587FAC5-763C-0B45-9D06-799A9CE744D7}"/>
              </a:ext>
            </a:extLst>
          </p:cNvPr>
          <p:cNvGraphicFramePr>
            <a:graphicFrameLocks/>
          </p:cNvGraphicFramePr>
          <p:nvPr>
            <p:extLst>
              <p:ext uri="{D42A27DB-BD31-4B8C-83A1-F6EECF244321}">
                <p14:modId xmlns:p14="http://schemas.microsoft.com/office/powerpoint/2010/main" val="1286636569"/>
              </p:ext>
            </p:extLst>
          </p:nvPr>
        </p:nvGraphicFramePr>
        <p:xfrm>
          <a:off x="461893" y="1925320"/>
          <a:ext cx="8271042" cy="4216400"/>
        </p:xfrm>
        <a:graphic>
          <a:graphicData uri="http://schemas.openxmlformats.org/drawingml/2006/table">
            <a:tbl>
              <a:tblPr firstRow="1" bandRow="1">
                <a:tableStyleId>{5C22544A-7EE6-4342-B048-85BDC9FD1C3A}</a:tableStyleId>
              </a:tblPr>
              <a:tblGrid>
                <a:gridCol w="1621883">
                  <a:extLst>
                    <a:ext uri="{9D8B030D-6E8A-4147-A177-3AD203B41FA5}">
                      <a16:colId xmlns:a16="http://schemas.microsoft.com/office/drawing/2014/main" val="20000"/>
                    </a:ext>
                  </a:extLst>
                </a:gridCol>
                <a:gridCol w="786424">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1845324113"/>
                    </a:ext>
                  </a:extLst>
                </a:gridCol>
                <a:gridCol w="889000">
                  <a:extLst>
                    <a:ext uri="{9D8B030D-6E8A-4147-A177-3AD203B41FA5}">
                      <a16:colId xmlns:a16="http://schemas.microsoft.com/office/drawing/2014/main" val="2682820479"/>
                    </a:ext>
                  </a:extLst>
                </a:gridCol>
                <a:gridCol w="909735">
                  <a:extLst>
                    <a:ext uri="{9D8B030D-6E8A-4147-A177-3AD203B41FA5}">
                      <a16:colId xmlns:a16="http://schemas.microsoft.com/office/drawing/2014/main" val="3759704807"/>
                    </a:ext>
                  </a:extLst>
                </a:gridCol>
              </a:tblGrid>
              <a:tr h="370840">
                <a:tc>
                  <a:txBody>
                    <a:bodyPr/>
                    <a:lstStyle/>
                    <a:p>
                      <a:endParaRPr lang="en-US" dirty="0"/>
                    </a:p>
                  </a:txBody>
                  <a:tcPr/>
                </a:tc>
                <a:tc>
                  <a:txBody>
                    <a:bodyPr/>
                    <a:lstStyle/>
                    <a:p>
                      <a:pPr algn="ctr"/>
                      <a:r>
                        <a:rPr lang="en-US" sz="1600" dirty="0"/>
                        <a:t>2013</a:t>
                      </a:r>
                    </a:p>
                  </a:txBody>
                  <a:tcPr/>
                </a:tc>
                <a:tc>
                  <a:txBody>
                    <a:bodyPr/>
                    <a:lstStyle/>
                    <a:p>
                      <a:pPr algn="ctr"/>
                      <a:r>
                        <a:rPr lang="en-US" sz="1600" dirty="0"/>
                        <a:t>2014</a:t>
                      </a:r>
                    </a:p>
                  </a:txBody>
                  <a:tcPr/>
                </a:tc>
                <a:tc>
                  <a:txBody>
                    <a:bodyPr/>
                    <a:lstStyle/>
                    <a:p>
                      <a:pPr algn="ctr"/>
                      <a:r>
                        <a:rPr lang="en-US" sz="1600" dirty="0"/>
                        <a:t>2015</a:t>
                      </a:r>
                    </a:p>
                  </a:txBody>
                  <a:tcPr/>
                </a:tc>
                <a:tc>
                  <a:txBody>
                    <a:bodyPr/>
                    <a:lstStyle/>
                    <a:p>
                      <a:pPr algn="ctr"/>
                      <a:r>
                        <a:rPr lang="en-US" sz="1600" dirty="0"/>
                        <a:t>2016</a:t>
                      </a:r>
                    </a:p>
                  </a:txBody>
                  <a:tcPr/>
                </a:tc>
                <a:tc>
                  <a:txBody>
                    <a:bodyPr/>
                    <a:lstStyle/>
                    <a:p>
                      <a:pPr algn="ctr"/>
                      <a:r>
                        <a:rPr lang="en-US" sz="1600" dirty="0"/>
                        <a:t>2017</a:t>
                      </a:r>
                    </a:p>
                  </a:txBody>
                  <a:tcPr/>
                </a:tc>
                <a:tc>
                  <a:txBody>
                    <a:bodyPr/>
                    <a:lstStyle/>
                    <a:p>
                      <a:pPr algn="ctr"/>
                      <a:r>
                        <a:rPr lang="en-US" sz="1600" dirty="0"/>
                        <a:t>2018</a:t>
                      </a:r>
                    </a:p>
                  </a:txBody>
                  <a:tcPr/>
                </a:tc>
                <a:tc>
                  <a:txBody>
                    <a:bodyPr/>
                    <a:lstStyle/>
                    <a:p>
                      <a:pPr algn="ctr"/>
                      <a:r>
                        <a:rPr lang="en-US" sz="1600" dirty="0"/>
                        <a:t>2019</a:t>
                      </a:r>
                    </a:p>
                  </a:txBody>
                  <a:tcPr/>
                </a:tc>
                <a:tc>
                  <a:txBody>
                    <a:bodyPr/>
                    <a:lstStyle/>
                    <a:p>
                      <a:pPr algn="ctr"/>
                      <a:r>
                        <a:rPr lang="en-US" sz="1600" dirty="0"/>
                        <a:t>2020</a:t>
                      </a:r>
                    </a:p>
                  </a:txBody>
                  <a:tcPr/>
                </a:tc>
                <a:extLst>
                  <a:ext uri="{0D108BD9-81ED-4DB2-BD59-A6C34878D82A}">
                    <a16:rowId xmlns:a16="http://schemas.microsoft.com/office/drawing/2014/main" val="10000"/>
                  </a:ext>
                </a:extLst>
              </a:tr>
              <a:tr h="370840">
                <a:tc>
                  <a:txBody>
                    <a:bodyPr/>
                    <a:lstStyle/>
                    <a:p>
                      <a:r>
                        <a:rPr lang="en-US" sz="1600" b="1" dirty="0"/>
                        <a:t>Refer</a:t>
                      </a:r>
                      <a:r>
                        <a:rPr lang="en-US" sz="1600" b="1" baseline="0" dirty="0"/>
                        <a:t> Rate</a:t>
                      </a:r>
                    </a:p>
                    <a:p>
                      <a:r>
                        <a:rPr lang="en-US" sz="1600" b="1" baseline="0" dirty="0"/>
                        <a:t>State Average</a:t>
                      </a:r>
                      <a:endParaRPr lang="en-US" sz="1600" b="1" dirty="0"/>
                    </a:p>
                  </a:txBody>
                  <a:tcPr/>
                </a:tc>
                <a:tc>
                  <a:txBody>
                    <a:bodyPr/>
                    <a:lstStyle/>
                    <a:p>
                      <a:pPr algn="ctr"/>
                      <a:r>
                        <a:rPr lang="en-US" sz="1600" b="1" dirty="0"/>
                        <a:t>5.55%</a:t>
                      </a:r>
                    </a:p>
                  </a:txBody>
                  <a:tcPr/>
                </a:tc>
                <a:tc>
                  <a:txBody>
                    <a:bodyPr/>
                    <a:lstStyle/>
                    <a:p>
                      <a:pPr algn="ctr"/>
                      <a:r>
                        <a:rPr lang="en-US" sz="1600" b="1" dirty="0"/>
                        <a:t>5.69%</a:t>
                      </a:r>
                    </a:p>
                    <a:p>
                      <a:pPr algn="ctr"/>
                      <a:endParaRPr lang="en-US" sz="1600" b="1" dirty="0"/>
                    </a:p>
                  </a:txBody>
                  <a:tcPr/>
                </a:tc>
                <a:tc>
                  <a:txBody>
                    <a:bodyPr/>
                    <a:lstStyle/>
                    <a:p>
                      <a:pPr algn="ctr"/>
                      <a:r>
                        <a:rPr lang="en-US" sz="1600" b="1" dirty="0"/>
                        <a:t>5.91%</a:t>
                      </a:r>
                    </a:p>
                  </a:txBody>
                  <a:tcPr/>
                </a:tc>
                <a:tc>
                  <a:txBody>
                    <a:bodyPr/>
                    <a:lstStyle/>
                    <a:p>
                      <a:pPr algn="ctr"/>
                      <a:r>
                        <a:rPr lang="en-US" sz="1600" b="1" dirty="0"/>
                        <a:t>4.54%</a:t>
                      </a:r>
                    </a:p>
                  </a:txBody>
                  <a:tcPr/>
                </a:tc>
                <a:tc>
                  <a:txBody>
                    <a:bodyPr/>
                    <a:lstStyle/>
                    <a:p>
                      <a:pPr algn="ctr"/>
                      <a:r>
                        <a:rPr lang="en-US" sz="1600" b="1" dirty="0"/>
                        <a:t>4.74%</a:t>
                      </a:r>
                    </a:p>
                  </a:txBody>
                  <a:tcPr/>
                </a:tc>
                <a:tc>
                  <a:txBody>
                    <a:bodyPr/>
                    <a:lstStyle/>
                    <a:p>
                      <a:pPr algn="ctr"/>
                      <a:r>
                        <a:rPr lang="en-US" sz="1600" b="1" dirty="0"/>
                        <a:t>4.44%</a:t>
                      </a:r>
                    </a:p>
                  </a:txBody>
                  <a:tcPr/>
                </a:tc>
                <a:tc>
                  <a:txBody>
                    <a:bodyPr/>
                    <a:lstStyle/>
                    <a:p>
                      <a:pPr algn="ctr"/>
                      <a:r>
                        <a:rPr lang="en-US" sz="1600" b="1" dirty="0"/>
                        <a:t>4.68%</a:t>
                      </a:r>
                    </a:p>
                  </a:txBody>
                  <a:tcPr/>
                </a:tc>
                <a:tc>
                  <a:txBody>
                    <a:bodyPr/>
                    <a:lstStyle/>
                    <a:p>
                      <a:pPr algn="ctr"/>
                      <a:r>
                        <a:rPr lang="en-US" sz="1600" b="1" dirty="0"/>
                        <a:t>5.53%</a:t>
                      </a:r>
                    </a:p>
                  </a:txBody>
                  <a:tcPr/>
                </a:tc>
                <a:extLst>
                  <a:ext uri="{0D108BD9-81ED-4DB2-BD59-A6C34878D82A}">
                    <a16:rowId xmlns:a16="http://schemas.microsoft.com/office/drawing/2014/main" val="10001"/>
                  </a:ext>
                </a:extLst>
              </a:tr>
              <a:tr h="370840">
                <a:tc>
                  <a:txBody>
                    <a:bodyPr/>
                    <a:lstStyle/>
                    <a:p>
                      <a:r>
                        <a:rPr lang="en-US" sz="1600" baseline="0" dirty="0"/>
                        <a:t>Total Referred (Not Passed)</a:t>
                      </a:r>
                    </a:p>
                  </a:txBody>
                  <a:tcPr/>
                </a:tc>
                <a:tc>
                  <a:txBody>
                    <a:bodyPr/>
                    <a:lstStyle/>
                    <a:p>
                      <a:pPr algn="ctr"/>
                      <a:r>
                        <a:rPr lang="en-US" sz="1600" dirty="0"/>
                        <a:t>2,840</a:t>
                      </a:r>
                    </a:p>
                  </a:txBody>
                  <a:tcPr/>
                </a:tc>
                <a:tc>
                  <a:txBody>
                    <a:bodyPr/>
                    <a:lstStyle/>
                    <a:p>
                      <a:pPr algn="ctr"/>
                      <a:r>
                        <a:rPr lang="en-US" sz="1600" dirty="0"/>
                        <a:t>2,913</a:t>
                      </a:r>
                    </a:p>
                  </a:txBody>
                  <a:tcPr/>
                </a:tc>
                <a:tc>
                  <a:txBody>
                    <a:bodyPr/>
                    <a:lstStyle/>
                    <a:p>
                      <a:pPr algn="ctr"/>
                      <a:r>
                        <a:rPr lang="en-US" sz="1600" dirty="0"/>
                        <a:t>3,020</a:t>
                      </a:r>
                    </a:p>
                  </a:txBody>
                  <a:tcPr/>
                </a:tc>
                <a:tc>
                  <a:txBody>
                    <a:bodyPr/>
                    <a:lstStyle/>
                    <a:p>
                      <a:pPr algn="ctr"/>
                      <a:r>
                        <a:rPr lang="en-US" sz="1600" dirty="0"/>
                        <a:t>2,273</a:t>
                      </a:r>
                    </a:p>
                  </a:txBody>
                  <a:tcPr/>
                </a:tc>
                <a:tc>
                  <a:txBody>
                    <a:bodyPr/>
                    <a:lstStyle/>
                    <a:p>
                      <a:pPr algn="ctr"/>
                      <a:r>
                        <a:rPr lang="en-US" sz="1600" dirty="0"/>
                        <a:t>2,285</a:t>
                      </a:r>
                    </a:p>
                  </a:txBody>
                  <a:tcPr/>
                </a:tc>
                <a:tc>
                  <a:txBody>
                    <a:bodyPr/>
                    <a:lstStyle/>
                    <a:p>
                      <a:pPr algn="ctr"/>
                      <a:r>
                        <a:rPr lang="en-US" sz="1600" dirty="0"/>
                        <a:t>2,101</a:t>
                      </a:r>
                    </a:p>
                  </a:txBody>
                  <a:tcPr/>
                </a:tc>
                <a:tc>
                  <a:txBody>
                    <a:bodyPr/>
                    <a:lstStyle/>
                    <a:p>
                      <a:pPr algn="ctr"/>
                      <a:r>
                        <a:rPr lang="en-US" sz="1600" dirty="0"/>
                        <a:t>2,194</a:t>
                      </a:r>
                    </a:p>
                  </a:txBody>
                  <a:tcPr/>
                </a:tc>
                <a:tc>
                  <a:txBody>
                    <a:bodyPr/>
                    <a:lstStyle/>
                    <a:p>
                      <a:pPr algn="ctr"/>
                      <a:r>
                        <a:rPr lang="en-US" sz="1600" dirty="0"/>
                        <a:t>2,487</a:t>
                      </a:r>
                    </a:p>
                  </a:txBody>
                  <a:tcPr/>
                </a:tc>
                <a:extLst>
                  <a:ext uri="{0D108BD9-81ED-4DB2-BD59-A6C34878D82A}">
                    <a16:rowId xmlns:a16="http://schemas.microsoft.com/office/drawing/2014/main" val="10002"/>
                  </a:ext>
                </a:extLst>
              </a:tr>
              <a:tr h="370840">
                <a:tc>
                  <a:txBody>
                    <a:bodyPr/>
                    <a:lstStyle/>
                    <a:p>
                      <a:r>
                        <a:rPr lang="en-US" sz="1600" b="1" dirty="0"/>
                        <a:t>Not</a:t>
                      </a:r>
                      <a:r>
                        <a:rPr lang="en-US" sz="1600" b="1" baseline="0" dirty="0"/>
                        <a:t> Performed State Average</a:t>
                      </a:r>
                    </a:p>
                  </a:txBody>
                  <a:tcPr/>
                </a:tc>
                <a:tc>
                  <a:txBody>
                    <a:bodyPr/>
                    <a:lstStyle/>
                    <a:p>
                      <a:pPr algn="ctr"/>
                      <a:r>
                        <a:rPr lang="en-US" sz="1600" b="1" dirty="0"/>
                        <a:t>0.85%</a:t>
                      </a:r>
                    </a:p>
                  </a:txBody>
                  <a:tcPr/>
                </a:tc>
                <a:tc>
                  <a:txBody>
                    <a:bodyPr/>
                    <a:lstStyle/>
                    <a:p>
                      <a:pPr algn="ctr"/>
                      <a:r>
                        <a:rPr lang="en-US" sz="1600" b="1" dirty="0"/>
                        <a:t>0.86%</a:t>
                      </a:r>
                    </a:p>
                    <a:p>
                      <a:pPr algn="ctr"/>
                      <a:endParaRPr lang="en-US" sz="1600" b="1" dirty="0"/>
                    </a:p>
                  </a:txBody>
                  <a:tcPr/>
                </a:tc>
                <a:tc>
                  <a:txBody>
                    <a:bodyPr/>
                    <a:lstStyle/>
                    <a:p>
                      <a:pPr algn="ctr"/>
                      <a:r>
                        <a:rPr lang="en-US" sz="1600" b="1" dirty="0"/>
                        <a:t>0.59%</a:t>
                      </a:r>
                    </a:p>
                  </a:txBody>
                  <a:tcPr/>
                </a:tc>
                <a:tc>
                  <a:txBody>
                    <a:bodyPr/>
                    <a:lstStyle/>
                    <a:p>
                      <a:pPr algn="ctr"/>
                      <a:r>
                        <a:rPr lang="en-US" sz="1600" b="1" dirty="0"/>
                        <a:t>0.66%</a:t>
                      </a:r>
                    </a:p>
                  </a:txBody>
                  <a:tcPr/>
                </a:tc>
                <a:tc>
                  <a:txBody>
                    <a:bodyPr/>
                    <a:lstStyle/>
                    <a:p>
                      <a:pPr algn="ctr"/>
                      <a:r>
                        <a:rPr lang="en-US" sz="1600" b="1" dirty="0"/>
                        <a:t>0.27%</a:t>
                      </a:r>
                    </a:p>
                  </a:txBody>
                  <a:tcPr/>
                </a:tc>
                <a:tc>
                  <a:txBody>
                    <a:bodyPr/>
                    <a:lstStyle/>
                    <a:p>
                      <a:pPr algn="ctr"/>
                      <a:r>
                        <a:rPr lang="en-US" sz="1600" b="1" dirty="0"/>
                        <a:t>0.24%</a:t>
                      </a:r>
                    </a:p>
                  </a:txBody>
                  <a:tcPr/>
                </a:tc>
                <a:tc>
                  <a:txBody>
                    <a:bodyPr/>
                    <a:lstStyle/>
                    <a:p>
                      <a:pPr algn="ctr"/>
                      <a:r>
                        <a:rPr lang="en-US" sz="1600" b="1" dirty="0"/>
                        <a:t>0.22%</a:t>
                      </a:r>
                    </a:p>
                  </a:txBody>
                  <a:tcPr/>
                </a:tc>
                <a:tc>
                  <a:txBody>
                    <a:bodyPr/>
                    <a:lstStyle/>
                    <a:p>
                      <a:pPr algn="ctr"/>
                      <a:r>
                        <a:rPr lang="en-US" sz="1600" b="1" dirty="0"/>
                        <a:t>0.34%</a:t>
                      </a:r>
                    </a:p>
                  </a:txBody>
                  <a:tcPr/>
                </a:tc>
                <a:extLst>
                  <a:ext uri="{0D108BD9-81ED-4DB2-BD59-A6C34878D82A}">
                    <a16:rowId xmlns:a16="http://schemas.microsoft.com/office/drawing/2014/main" val="10003"/>
                  </a:ext>
                </a:extLst>
              </a:tr>
              <a:tr h="370840">
                <a:tc>
                  <a:txBody>
                    <a:bodyPr/>
                    <a:lstStyle/>
                    <a:p>
                      <a:r>
                        <a:rPr lang="en-US" sz="1600" dirty="0"/>
                        <a:t>Sites screening all infants</a:t>
                      </a:r>
                    </a:p>
                  </a:txBody>
                  <a:tcPr/>
                </a:tc>
                <a:tc>
                  <a:txBody>
                    <a:bodyPr/>
                    <a:lstStyle/>
                    <a:p>
                      <a:pPr algn="ctr"/>
                      <a:r>
                        <a:rPr lang="en-US" sz="1600" dirty="0"/>
                        <a:t>12</a:t>
                      </a:r>
                    </a:p>
                  </a:txBody>
                  <a:tcPr/>
                </a:tc>
                <a:tc>
                  <a:txBody>
                    <a:bodyPr/>
                    <a:lstStyle/>
                    <a:p>
                      <a:pPr algn="ctr"/>
                      <a:r>
                        <a:rPr lang="en-US" sz="1600" dirty="0"/>
                        <a:t>18</a:t>
                      </a:r>
                    </a:p>
                  </a:txBody>
                  <a:tcPr/>
                </a:tc>
                <a:tc>
                  <a:txBody>
                    <a:bodyPr/>
                    <a:lstStyle/>
                    <a:p>
                      <a:pPr algn="ctr"/>
                      <a:r>
                        <a:rPr lang="en-US" sz="1600" dirty="0"/>
                        <a:t>19</a:t>
                      </a:r>
                    </a:p>
                  </a:txBody>
                  <a:tcPr/>
                </a:tc>
                <a:tc>
                  <a:txBody>
                    <a:bodyPr/>
                    <a:lstStyle/>
                    <a:p>
                      <a:pPr algn="ctr"/>
                      <a:r>
                        <a:rPr lang="en-US" sz="1600" dirty="0"/>
                        <a:t>24</a:t>
                      </a:r>
                    </a:p>
                  </a:txBody>
                  <a:tcPr/>
                </a:tc>
                <a:tc>
                  <a:txBody>
                    <a:bodyPr/>
                    <a:lstStyle/>
                    <a:p>
                      <a:pPr algn="ctr"/>
                      <a:r>
                        <a:rPr lang="en-US" sz="1600" dirty="0"/>
                        <a:t>27</a:t>
                      </a:r>
                    </a:p>
                  </a:txBody>
                  <a:tcPr/>
                </a:tc>
                <a:tc>
                  <a:txBody>
                    <a:bodyPr/>
                    <a:lstStyle/>
                    <a:p>
                      <a:pPr algn="ctr"/>
                      <a:r>
                        <a:rPr lang="en-US" sz="1600" dirty="0"/>
                        <a:t>28</a:t>
                      </a:r>
                    </a:p>
                  </a:txBody>
                  <a:tcPr/>
                </a:tc>
                <a:tc>
                  <a:txBody>
                    <a:bodyPr/>
                    <a:lstStyle/>
                    <a:p>
                      <a:pPr algn="ctr"/>
                      <a:r>
                        <a:rPr lang="en-US" sz="1600" dirty="0"/>
                        <a:t>28</a:t>
                      </a:r>
                    </a:p>
                  </a:txBody>
                  <a:tcPr/>
                </a:tc>
                <a:tc>
                  <a:txBody>
                    <a:bodyPr/>
                    <a:lstStyle/>
                    <a:p>
                      <a:pPr algn="ctr"/>
                      <a:r>
                        <a:rPr lang="en-US" sz="1600" dirty="0"/>
                        <a:t>28</a:t>
                      </a:r>
                    </a:p>
                  </a:txBody>
                  <a:tcPr/>
                </a:tc>
                <a:extLst>
                  <a:ext uri="{0D108BD9-81ED-4DB2-BD59-A6C34878D82A}">
                    <a16:rowId xmlns:a16="http://schemas.microsoft.com/office/drawing/2014/main" val="10004"/>
                  </a:ext>
                </a:extLst>
              </a:tr>
              <a:tr h="370840">
                <a:tc>
                  <a:txBody>
                    <a:bodyPr/>
                    <a:lstStyle/>
                    <a:p>
                      <a:r>
                        <a:rPr lang="en-US" sz="1600" b="1" dirty="0"/>
                        <a:t>Not</a:t>
                      </a:r>
                      <a:r>
                        <a:rPr lang="en-US" sz="1600" b="1" baseline="0" dirty="0"/>
                        <a:t> Reported  State Average</a:t>
                      </a:r>
                      <a:endParaRPr lang="en-US" sz="1600" b="1" dirty="0"/>
                    </a:p>
                  </a:txBody>
                  <a:tcPr/>
                </a:tc>
                <a:tc>
                  <a:txBody>
                    <a:bodyPr/>
                    <a:lstStyle/>
                    <a:p>
                      <a:pPr algn="ctr"/>
                      <a:r>
                        <a:rPr lang="en-US" sz="1600" b="1" dirty="0"/>
                        <a:t>3.12%</a:t>
                      </a:r>
                    </a:p>
                  </a:txBody>
                  <a:tcPr/>
                </a:tc>
                <a:tc>
                  <a:txBody>
                    <a:bodyPr/>
                    <a:lstStyle/>
                    <a:p>
                      <a:pPr algn="ctr"/>
                      <a:r>
                        <a:rPr lang="en-US" sz="1600" b="1" dirty="0"/>
                        <a:t>4.28%</a:t>
                      </a:r>
                    </a:p>
                    <a:p>
                      <a:pPr algn="ctr"/>
                      <a:endParaRPr lang="en-US" sz="1600" b="1" dirty="0"/>
                    </a:p>
                  </a:txBody>
                  <a:tcPr/>
                </a:tc>
                <a:tc>
                  <a:txBody>
                    <a:bodyPr/>
                    <a:lstStyle/>
                    <a:p>
                      <a:pPr algn="ctr"/>
                      <a:r>
                        <a:rPr lang="en-US" sz="1600" b="1" dirty="0"/>
                        <a:t>2.72%</a:t>
                      </a:r>
                    </a:p>
                  </a:txBody>
                  <a:tcPr/>
                </a:tc>
                <a:tc>
                  <a:txBody>
                    <a:bodyPr/>
                    <a:lstStyle/>
                    <a:p>
                      <a:pPr algn="ctr"/>
                      <a:r>
                        <a:rPr lang="en-US" sz="1600" b="1" dirty="0"/>
                        <a:t>3.02%</a:t>
                      </a:r>
                    </a:p>
                    <a:p>
                      <a:pPr algn="ctr"/>
                      <a:endParaRPr lang="en-US" sz="1600" b="1" dirty="0"/>
                    </a:p>
                  </a:txBody>
                  <a:tcPr/>
                </a:tc>
                <a:tc>
                  <a:txBody>
                    <a:bodyPr/>
                    <a:lstStyle/>
                    <a:p>
                      <a:pPr algn="ctr"/>
                      <a:r>
                        <a:rPr lang="en-US" sz="1600" b="1" dirty="0"/>
                        <a:t>1.75%</a:t>
                      </a:r>
                    </a:p>
                  </a:txBody>
                  <a:tcPr/>
                </a:tc>
                <a:tc>
                  <a:txBody>
                    <a:bodyPr/>
                    <a:lstStyle/>
                    <a:p>
                      <a:pPr algn="ctr"/>
                      <a:r>
                        <a:rPr lang="en-US" sz="1600" b="1" dirty="0"/>
                        <a:t>1.27%</a:t>
                      </a:r>
                    </a:p>
                  </a:txBody>
                  <a:tcPr/>
                </a:tc>
                <a:tc>
                  <a:txBody>
                    <a:bodyPr/>
                    <a:lstStyle/>
                    <a:p>
                      <a:pPr algn="ctr"/>
                      <a:r>
                        <a:rPr lang="en-US" sz="1600" b="1" dirty="0"/>
                        <a:t>1.31%</a:t>
                      </a:r>
                    </a:p>
                  </a:txBody>
                  <a:tcPr/>
                </a:tc>
                <a:tc>
                  <a:txBody>
                    <a:bodyPr/>
                    <a:lstStyle/>
                    <a:p>
                      <a:pPr algn="ctr"/>
                      <a:r>
                        <a:rPr lang="en-US" sz="1600" b="1" dirty="0"/>
                        <a:t>1.64%</a:t>
                      </a:r>
                    </a:p>
                  </a:txBody>
                  <a:tcPr/>
                </a:tc>
                <a:extLst>
                  <a:ext uri="{0D108BD9-81ED-4DB2-BD59-A6C34878D82A}">
                    <a16:rowId xmlns:a16="http://schemas.microsoft.com/office/drawing/2014/main" val="10005"/>
                  </a:ext>
                </a:extLst>
              </a:tr>
              <a:tr h="370840">
                <a:tc>
                  <a:txBody>
                    <a:bodyPr/>
                    <a:lstStyle/>
                    <a:p>
                      <a:r>
                        <a:rPr lang="en-US" sz="1600" dirty="0"/>
                        <a:t>Total Not</a:t>
                      </a:r>
                      <a:r>
                        <a:rPr lang="en-US" sz="1600" baseline="0" dirty="0"/>
                        <a:t> Reported</a:t>
                      </a:r>
                      <a:endParaRPr lang="en-US" sz="1600" dirty="0"/>
                    </a:p>
                  </a:txBody>
                  <a:tcPr/>
                </a:tc>
                <a:tc>
                  <a:txBody>
                    <a:bodyPr/>
                    <a:lstStyle/>
                    <a:p>
                      <a:pPr algn="ctr"/>
                      <a:r>
                        <a:rPr lang="en-US" sz="1600" dirty="0"/>
                        <a:t>1,598</a:t>
                      </a:r>
                    </a:p>
                    <a:p>
                      <a:pPr algn="ctr"/>
                      <a:endParaRPr lang="en-US" sz="1600" dirty="0"/>
                    </a:p>
                  </a:txBody>
                  <a:tcPr/>
                </a:tc>
                <a:tc>
                  <a:txBody>
                    <a:bodyPr/>
                    <a:lstStyle/>
                    <a:p>
                      <a:pPr algn="ctr"/>
                      <a:r>
                        <a:rPr lang="en-US" sz="1600" dirty="0"/>
                        <a:t>2,192</a:t>
                      </a:r>
                    </a:p>
                  </a:txBody>
                  <a:tcPr/>
                </a:tc>
                <a:tc>
                  <a:txBody>
                    <a:bodyPr/>
                    <a:lstStyle/>
                    <a:p>
                      <a:pPr algn="ctr"/>
                      <a:r>
                        <a:rPr lang="en-US" sz="1600" dirty="0"/>
                        <a:t>1,391</a:t>
                      </a:r>
                    </a:p>
                  </a:txBody>
                  <a:tcPr/>
                </a:tc>
                <a:tc>
                  <a:txBody>
                    <a:bodyPr/>
                    <a:lstStyle/>
                    <a:p>
                      <a:pPr algn="ctr"/>
                      <a:r>
                        <a:rPr lang="en-US" sz="1600" dirty="0"/>
                        <a:t>1,511</a:t>
                      </a:r>
                    </a:p>
                  </a:txBody>
                  <a:tcPr/>
                </a:tc>
                <a:tc>
                  <a:txBody>
                    <a:bodyPr/>
                    <a:lstStyle/>
                    <a:p>
                      <a:pPr algn="ctr"/>
                      <a:r>
                        <a:rPr lang="en-US" sz="1600" dirty="0"/>
                        <a:t>842</a:t>
                      </a:r>
                    </a:p>
                  </a:txBody>
                  <a:tcPr/>
                </a:tc>
                <a:tc>
                  <a:txBody>
                    <a:bodyPr/>
                    <a:lstStyle/>
                    <a:p>
                      <a:pPr algn="ctr"/>
                      <a:r>
                        <a:rPr lang="en-US" sz="1600" dirty="0"/>
                        <a:t>602</a:t>
                      </a:r>
                    </a:p>
                  </a:txBody>
                  <a:tcPr/>
                </a:tc>
                <a:tc>
                  <a:txBody>
                    <a:bodyPr/>
                    <a:lstStyle/>
                    <a:p>
                      <a:pPr algn="ctr"/>
                      <a:r>
                        <a:rPr lang="en-US" sz="1600" dirty="0"/>
                        <a:t>614</a:t>
                      </a:r>
                    </a:p>
                  </a:txBody>
                  <a:tcPr/>
                </a:tc>
                <a:tc>
                  <a:txBody>
                    <a:bodyPr/>
                    <a:lstStyle/>
                    <a:p>
                      <a:pPr algn="ctr"/>
                      <a:r>
                        <a:rPr lang="en-US" sz="1600" dirty="0"/>
                        <a:t>739</a:t>
                      </a:r>
                    </a:p>
                  </a:txBody>
                  <a:tcPr/>
                </a:tc>
                <a:extLst>
                  <a:ext uri="{0D108BD9-81ED-4DB2-BD59-A6C34878D82A}">
                    <a16:rowId xmlns:a16="http://schemas.microsoft.com/office/drawing/2014/main" val="10006"/>
                  </a:ext>
                </a:extLst>
              </a:tr>
              <a:tr h="370840">
                <a:tc>
                  <a:txBody>
                    <a:bodyPr/>
                    <a:lstStyle/>
                    <a:p>
                      <a:r>
                        <a:rPr lang="en-US" sz="1600" b="1" dirty="0"/>
                        <a:t>Total Birth</a:t>
                      </a:r>
                    </a:p>
                  </a:txBody>
                  <a:tcPr/>
                </a:tc>
                <a:tc>
                  <a:txBody>
                    <a:bodyPr/>
                    <a:lstStyle/>
                    <a:p>
                      <a:pPr algn="ctr"/>
                      <a:r>
                        <a:rPr lang="en-US" sz="1550" b="1" dirty="0"/>
                        <a:t>51,160</a:t>
                      </a:r>
                    </a:p>
                  </a:txBody>
                  <a:tcPr/>
                </a:tc>
                <a:tc>
                  <a:txBody>
                    <a:bodyPr/>
                    <a:lstStyle/>
                    <a:p>
                      <a:pPr algn="ctr"/>
                      <a:r>
                        <a:rPr lang="en-US" sz="1550" b="1" dirty="0"/>
                        <a:t>51,187</a:t>
                      </a:r>
                    </a:p>
                  </a:txBody>
                  <a:tcPr/>
                </a:tc>
                <a:tc>
                  <a:txBody>
                    <a:bodyPr/>
                    <a:lstStyle/>
                    <a:p>
                      <a:pPr algn="ctr"/>
                      <a:r>
                        <a:rPr lang="en-US" sz="1550" b="1" dirty="0"/>
                        <a:t>51,085</a:t>
                      </a:r>
                    </a:p>
                  </a:txBody>
                  <a:tcPr/>
                </a:tc>
                <a:tc>
                  <a:txBody>
                    <a:bodyPr/>
                    <a:lstStyle/>
                    <a:p>
                      <a:pPr algn="ctr"/>
                      <a:r>
                        <a:rPr lang="en-US" sz="1550" b="1" dirty="0"/>
                        <a:t>50,079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50" b="1" dirty="0"/>
                        <a:t>48,189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50" b="1" dirty="0"/>
                        <a:t>47,344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50" b="1" dirty="0"/>
                        <a:t>46,837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50" b="1" dirty="0"/>
                        <a:t>44,999</a:t>
                      </a:r>
                    </a:p>
                  </a:txBody>
                  <a:tcPr/>
                </a:tc>
                <a:extLst>
                  <a:ext uri="{0D108BD9-81ED-4DB2-BD59-A6C34878D82A}">
                    <a16:rowId xmlns:a16="http://schemas.microsoft.com/office/drawing/2014/main" val="10007"/>
                  </a:ext>
                </a:extLst>
              </a:tr>
            </a:tbl>
          </a:graphicData>
        </a:graphic>
      </p:graphicFrame>
      <p:sp>
        <p:nvSpPr>
          <p:cNvPr id="8" name="TextBox 7">
            <a:extLst>
              <a:ext uri="{FF2B5EF4-FFF2-40B4-BE49-F238E27FC236}">
                <a16:creationId xmlns:a16="http://schemas.microsoft.com/office/drawing/2014/main" id="{DC979D4D-8559-2F47-A515-6E7AA65B3072}"/>
              </a:ext>
            </a:extLst>
          </p:cNvPr>
          <p:cNvSpPr txBox="1"/>
          <p:nvPr/>
        </p:nvSpPr>
        <p:spPr>
          <a:xfrm>
            <a:off x="4597414" y="6175540"/>
            <a:ext cx="4697505" cy="369332"/>
          </a:xfrm>
          <a:prstGeom prst="rect">
            <a:avLst/>
          </a:prstGeom>
          <a:noFill/>
        </p:spPr>
        <p:txBody>
          <a:bodyPr wrap="square" rtlCol="0">
            <a:spAutoFit/>
          </a:bodyPr>
          <a:lstStyle/>
          <a:p>
            <a:r>
              <a:rPr lang="en-US" dirty="0"/>
              <a:t>Note: Hospital Reports launched in 2013 </a:t>
            </a:r>
          </a:p>
        </p:txBody>
      </p:sp>
    </p:spTree>
    <p:extLst>
      <p:ext uri="{BB962C8B-B14F-4D97-AF65-F5344CB8AC3E}">
        <p14:creationId xmlns:p14="http://schemas.microsoft.com/office/powerpoint/2010/main" val="2090307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C61A-3405-2E4C-9FE4-2D418307D2DA}"/>
              </a:ext>
            </a:extLst>
          </p:cNvPr>
          <p:cNvSpPr>
            <a:spLocks noGrp="1"/>
          </p:cNvSpPr>
          <p:nvPr>
            <p:ph type="title"/>
          </p:nvPr>
        </p:nvSpPr>
        <p:spPr/>
        <p:txBody>
          <a:bodyPr/>
          <a:lstStyle/>
          <a:p>
            <a:r>
              <a:rPr lang="en-US" sz="4000" dirty="0"/>
              <a:t>NHSP Follow-Up</a:t>
            </a:r>
          </a:p>
        </p:txBody>
      </p:sp>
      <p:sp>
        <p:nvSpPr>
          <p:cNvPr id="3" name="Slide Number Placeholder 2">
            <a:extLst>
              <a:ext uri="{FF2B5EF4-FFF2-40B4-BE49-F238E27FC236}">
                <a16:creationId xmlns:a16="http://schemas.microsoft.com/office/drawing/2014/main" id="{042416EB-382E-F74D-A6DC-20A1ABEE58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graphicFrame>
        <p:nvGraphicFramePr>
          <p:cNvPr id="5" name="Table 5">
            <a:extLst>
              <a:ext uri="{FF2B5EF4-FFF2-40B4-BE49-F238E27FC236}">
                <a16:creationId xmlns:a16="http://schemas.microsoft.com/office/drawing/2014/main" id="{53FA481F-0EDA-1A4C-B755-D1B528F1E317}"/>
              </a:ext>
            </a:extLst>
          </p:cNvPr>
          <p:cNvGraphicFramePr>
            <a:graphicFrameLocks noGrp="1"/>
          </p:cNvGraphicFramePr>
          <p:nvPr>
            <p:extLst>
              <p:ext uri="{D42A27DB-BD31-4B8C-83A1-F6EECF244321}">
                <p14:modId xmlns:p14="http://schemas.microsoft.com/office/powerpoint/2010/main" val="3993007827"/>
              </p:ext>
            </p:extLst>
          </p:nvPr>
        </p:nvGraphicFramePr>
        <p:xfrm>
          <a:off x="619056" y="1919355"/>
          <a:ext cx="7936050" cy="4564836"/>
        </p:xfrm>
        <a:graphic>
          <a:graphicData uri="http://schemas.openxmlformats.org/drawingml/2006/table">
            <a:tbl>
              <a:tblPr firstRow="1" bandRow="1">
                <a:tableStyleId>{654BAA75-4F8A-455A-9349-E6829F54D0E0}</a:tableStyleId>
              </a:tblPr>
              <a:tblGrid>
                <a:gridCol w="3968025">
                  <a:extLst>
                    <a:ext uri="{9D8B030D-6E8A-4147-A177-3AD203B41FA5}">
                      <a16:colId xmlns:a16="http://schemas.microsoft.com/office/drawing/2014/main" val="2420712258"/>
                    </a:ext>
                  </a:extLst>
                </a:gridCol>
                <a:gridCol w="3968025">
                  <a:extLst>
                    <a:ext uri="{9D8B030D-6E8A-4147-A177-3AD203B41FA5}">
                      <a16:colId xmlns:a16="http://schemas.microsoft.com/office/drawing/2014/main" val="364351521"/>
                    </a:ext>
                  </a:extLst>
                </a:gridCol>
              </a:tblGrid>
              <a:tr h="1026348">
                <a:tc>
                  <a:txBody>
                    <a:bodyPr/>
                    <a:lstStyle/>
                    <a:p>
                      <a:pPr algn="ctr">
                        <a:lnSpc>
                          <a:spcPct val="100000"/>
                        </a:lnSpc>
                      </a:pPr>
                      <a:r>
                        <a:rPr lang="en-US" sz="1800" u="sng"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Babies who Pass</a:t>
                      </a: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Make results available</a:t>
                      </a:r>
                      <a:r>
                        <a:rPr lang="en-US" sz="1800" b="0" baseline="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 to  providers</a:t>
                      </a:r>
                      <a:endPar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Accumulate State Statistics</a:t>
                      </a: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Provide Spanish translation </a:t>
                      </a:r>
                    </a:p>
                    <a:p>
                      <a:pPr>
                        <a:lnSpc>
                          <a:spcPct val="100000"/>
                        </a:lnSpc>
                      </a:pPr>
                      <a:endParaRPr lang="en-US" sz="180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chemeClr val="accent2">
                        <a:lumMod val="40000"/>
                        <a:lumOff val="60000"/>
                      </a:schemeClr>
                    </a:solidFill>
                  </a:tcPr>
                </a:tc>
                <a:tc>
                  <a:txBody>
                    <a:bodyPr/>
                    <a:lstStyle/>
                    <a:p>
                      <a:pPr algn="ctr">
                        <a:lnSpc>
                          <a:spcPct val="100000"/>
                        </a:lnSpc>
                      </a:pPr>
                      <a:r>
                        <a:rPr lang="en-US" sz="1800" u="sng"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Babies who Refer</a:t>
                      </a: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Send follow-up letters to Parents and Primary Care Physicians at 7 days of life </a:t>
                      </a: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Make phone calls to Parents at 45 days if follow-up results have still not been received</a:t>
                      </a: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Help families follow-up with providers</a:t>
                      </a:r>
                    </a:p>
                  </a:txBody>
                  <a:tcPr>
                    <a:solidFill>
                      <a:schemeClr val="accent2">
                        <a:lumMod val="60000"/>
                        <a:lumOff val="40000"/>
                      </a:schemeClr>
                    </a:solidFill>
                  </a:tcPr>
                </a:tc>
                <a:extLst>
                  <a:ext uri="{0D108BD9-81ED-4DB2-BD59-A6C34878D82A}">
                    <a16:rowId xmlns:a16="http://schemas.microsoft.com/office/drawing/2014/main" val="1894039875"/>
                  </a:ext>
                </a:extLst>
              </a:tr>
              <a:tr h="2004516">
                <a:tc>
                  <a:txBody>
                    <a:bodyPr/>
                    <a:lstStyle/>
                    <a:p>
                      <a:pPr algn="ctr">
                        <a:lnSpc>
                          <a:spcPct val="100000"/>
                        </a:lnSpc>
                      </a:pPr>
                      <a:r>
                        <a:rPr lang="en-US" sz="1800" b="1" u="sng"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Babies who Pass with Risk Factor(s)</a:t>
                      </a: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Reminder letter at 5 months for babies who passed but are at </a:t>
                      </a:r>
                      <a:r>
                        <a:rPr lang="en-US" sz="1800" b="1"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risk</a:t>
                      </a:r>
                    </a:p>
                  </a:txBody>
                  <a:tcPr>
                    <a:solidFill>
                      <a:schemeClr val="accent2">
                        <a:lumMod val="60000"/>
                        <a:lumOff val="40000"/>
                      </a:schemeClr>
                    </a:solidFill>
                  </a:tcPr>
                </a:tc>
                <a:tc>
                  <a:txBody>
                    <a:bodyPr/>
                    <a:lstStyle/>
                    <a:p>
                      <a:pPr algn="ctr">
                        <a:lnSpc>
                          <a:spcPct val="100000"/>
                        </a:lnSpc>
                      </a:pPr>
                      <a:r>
                        <a:rPr lang="en-US" sz="1800" b="1" u="sng"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All Babies</a:t>
                      </a: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Make results available</a:t>
                      </a:r>
                      <a:r>
                        <a:rPr lang="en-US" sz="1800" b="0" baseline="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 to providers through online portal</a:t>
                      </a:r>
                      <a:endPar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Accumulate State Statistics for reporting to CDC</a:t>
                      </a:r>
                    </a:p>
                    <a:p>
                      <a:pPr marL="285750" indent="-285750" algn="l">
                        <a:lnSpc>
                          <a:spcPct val="100000"/>
                        </a:lnSpc>
                        <a:buFont typeface="Wingdings" panose="05000000000000000000" pitchFamily="2" charset="2"/>
                        <a:buChar char="ü"/>
                      </a:pPr>
                      <a:r>
                        <a:rPr lang="en-US" sz="1800" b="0" dirty="0">
                          <a:solidFill>
                            <a:schemeClr val="tx1">
                              <a:lumMod val="75000"/>
                            </a:schemeClr>
                          </a:solidFill>
                          <a:latin typeface="Helvetica Neue" panose="02000503000000020004" pitchFamily="2" charset="0"/>
                          <a:ea typeface="Helvetica Neue" panose="02000503000000020004" pitchFamily="2" charset="0"/>
                          <a:cs typeface="Helvetica Neue" panose="02000503000000020004" pitchFamily="2" charset="0"/>
                        </a:rPr>
                        <a:t>Provide Spanish translation </a:t>
                      </a:r>
                    </a:p>
                  </a:txBody>
                  <a:tcPr>
                    <a:solidFill>
                      <a:schemeClr val="accent2">
                        <a:lumMod val="40000"/>
                        <a:lumOff val="60000"/>
                      </a:schemeClr>
                    </a:solidFill>
                  </a:tcPr>
                </a:tc>
                <a:extLst>
                  <a:ext uri="{0D108BD9-81ED-4DB2-BD59-A6C34878D82A}">
                    <a16:rowId xmlns:a16="http://schemas.microsoft.com/office/drawing/2014/main" val="1204772186"/>
                  </a:ext>
                </a:extLst>
              </a:tr>
            </a:tbl>
          </a:graphicData>
        </a:graphic>
      </p:graphicFrame>
    </p:spTree>
    <p:extLst>
      <p:ext uri="{BB962C8B-B14F-4D97-AF65-F5344CB8AC3E}">
        <p14:creationId xmlns:p14="http://schemas.microsoft.com/office/powerpoint/2010/main" val="136168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F81C-BB67-EF4F-85CC-5ADA82ACC399}"/>
              </a:ext>
            </a:extLst>
          </p:cNvPr>
          <p:cNvSpPr>
            <a:spLocks noGrp="1"/>
          </p:cNvSpPr>
          <p:nvPr>
            <p:ph type="title"/>
          </p:nvPr>
        </p:nvSpPr>
        <p:spPr/>
        <p:txBody>
          <a:bodyPr/>
          <a:lstStyle/>
          <a:p>
            <a:r>
              <a:rPr lang="en-US" dirty="0"/>
              <a:t>Biggest Obstacles to Follow-up</a:t>
            </a:r>
          </a:p>
        </p:txBody>
      </p:sp>
      <p:sp>
        <p:nvSpPr>
          <p:cNvPr id="3" name="Text Placeholder 2">
            <a:extLst>
              <a:ext uri="{FF2B5EF4-FFF2-40B4-BE49-F238E27FC236}">
                <a16:creationId xmlns:a16="http://schemas.microsoft.com/office/drawing/2014/main" id="{EC8E0861-2C2F-F845-A359-1FB3EDE1470F}"/>
              </a:ext>
            </a:extLst>
          </p:cNvPr>
          <p:cNvSpPr>
            <a:spLocks noGrp="1"/>
          </p:cNvSpPr>
          <p:nvPr>
            <p:ph type="body" idx="1"/>
          </p:nvPr>
        </p:nvSpPr>
        <p:spPr/>
        <p:txBody>
          <a:bodyPr/>
          <a:lstStyle/>
          <a:p>
            <a:r>
              <a:rPr lang="en-US" dirty="0"/>
              <a:t>Minimal parental concern/misunderstanding information</a:t>
            </a:r>
          </a:p>
          <a:p>
            <a:r>
              <a:rPr lang="en-US" dirty="0"/>
              <a:t>Hospital staff may indicate follow-up is not important</a:t>
            </a:r>
          </a:p>
          <a:p>
            <a:r>
              <a:rPr lang="en-US" dirty="0"/>
              <a:t>Physicians/providers tell parents to wait on follow-up</a:t>
            </a:r>
          </a:p>
          <a:p>
            <a:r>
              <a:rPr lang="en-US" dirty="0"/>
              <a:t>Few pediatric audiologists</a:t>
            </a:r>
          </a:p>
          <a:p>
            <a:r>
              <a:rPr lang="en-US" dirty="0"/>
              <a:t>Lack of  screening resources in rural areas</a:t>
            </a:r>
          </a:p>
          <a:p>
            <a:r>
              <a:rPr lang="en-US" dirty="0"/>
              <a:t>Lost to documentation</a:t>
            </a:r>
          </a:p>
          <a:p>
            <a:endParaRPr lang="en-US" dirty="0"/>
          </a:p>
          <a:p>
            <a:endParaRPr lang="en-US" dirty="0"/>
          </a:p>
        </p:txBody>
      </p:sp>
      <p:sp>
        <p:nvSpPr>
          <p:cNvPr id="5" name="Slide Number Placeholder 4">
            <a:extLst>
              <a:ext uri="{FF2B5EF4-FFF2-40B4-BE49-F238E27FC236}">
                <a16:creationId xmlns:a16="http://schemas.microsoft.com/office/drawing/2014/main" id="{EE0D901A-368E-054B-897E-44856890C2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093495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9E541F-EF5D-274A-B04C-A7B593AE536A}"/>
              </a:ext>
            </a:extLst>
          </p:cNvPr>
          <p:cNvSpPr>
            <a:spLocks noGrp="1"/>
          </p:cNvSpPr>
          <p:nvPr>
            <p:ph type="title"/>
          </p:nvPr>
        </p:nvSpPr>
        <p:spPr/>
        <p:txBody>
          <a:bodyPr/>
          <a:lstStyle/>
          <a:p>
            <a:r>
              <a:rPr lang="en-US" sz="4000" dirty="0"/>
              <a:t>Partnering with the Medical Home</a:t>
            </a:r>
          </a:p>
        </p:txBody>
      </p:sp>
      <p:sp>
        <p:nvSpPr>
          <p:cNvPr id="2" name="Slide Number Placeholder 1">
            <a:extLst>
              <a:ext uri="{FF2B5EF4-FFF2-40B4-BE49-F238E27FC236}">
                <a16:creationId xmlns:a16="http://schemas.microsoft.com/office/drawing/2014/main" id="{64BA6FD4-767A-6843-AE1C-AFEDB2D5737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3539711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85313E-C258-CC49-B199-883757796599}"/>
              </a:ext>
            </a:extLst>
          </p:cNvPr>
          <p:cNvSpPr>
            <a:spLocks noGrp="1"/>
          </p:cNvSpPr>
          <p:nvPr>
            <p:ph type="title"/>
          </p:nvPr>
        </p:nvSpPr>
        <p:spPr/>
        <p:txBody>
          <a:bodyPr/>
          <a:lstStyle/>
          <a:p>
            <a:r>
              <a:rPr lang="en-US" dirty="0"/>
              <a:t>Pediatrician Communication</a:t>
            </a:r>
          </a:p>
        </p:txBody>
      </p:sp>
      <p:sp>
        <p:nvSpPr>
          <p:cNvPr id="9" name="Text Placeholder 8">
            <a:extLst>
              <a:ext uri="{FF2B5EF4-FFF2-40B4-BE49-F238E27FC236}">
                <a16:creationId xmlns:a16="http://schemas.microsoft.com/office/drawing/2014/main" id="{69A10F9A-7BEC-504C-8F84-3D8F4A31B2E1}"/>
              </a:ext>
            </a:extLst>
          </p:cNvPr>
          <p:cNvSpPr>
            <a:spLocks noGrp="1"/>
          </p:cNvSpPr>
          <p:nvPr>
            <p:ph type="body" idx="1"/>
          </p:nvPr>
        </p:nvSpPr>
        <p:spPr>
          <a:xfrm>
            <a:off x="588894" y="1868555"/>
            <a:ext cx="3983105" cy="4277802"/>
          </a:xfrm>
        </p:spPr>
        <p:txBody>
          <a:bodyPr/>
          <a:lstStyle/>
          <a:p>
            <a:r>
              <a:rPr lang="en-US" dirty="0"/>
              <a:t>NHSP sends letters to PCP within 7 days of life for Refers and Not Performed</a:t>
            </a:r>
          </a:p>
          <a:p>
            <a:endParaRPr lang="en-US" dirty="0"/>
          </a:p>
          <a:p>
            <a:r>
              <a:rPr lang="en-US" dirty="0"/>
              <a:t>5 month reminder letters sent to PCP for babies who passed but are at risk for late-onset hearing loss</a:t>
            </a:r>
          </a:p>
          <a:p>
            <a:endParaRPr lang="en-US" dirty="0"/>
          </a:p>
        </p:txBody>
      </p:sp>
      <p:sp>
        <p:nvSpPr>
          <p:cNvPr id="3" name="Slide Number Placeholder 2">
            <a:extLst>
              <a:ext uri="{FF2B5EF4-FFF2-40B4-BE49-F238E27FC236}">
                <a16:creationId xmlns:a16="http://schemas.microsoft.com/office/drawing/2014/main" id="{75EB9997-91B8-2942-BD54-5601D6AA0D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2" name="Picture 1"/>
          <p:cNvPicPr>
            <a:picLocks noChangeAspect="1"/>
          </p:cNvPicPr>
          <p:nvPr/>
        </p:nvPicPr>
        <p:blipFill>
          <a:blip r:embed="rId3"/>
          <a:stretch>
            <a:fillRect/>
          </a:stretch>
        </p:blipFill>
        <p:spPr>
          <a:xfrm>
            <a:off x="4724416" y="2054688"/>
            <a:ext cx="3454384" cy="4484226"/>
          </a:xfrm>
          <a:prstGeom prst="rect">
            <a:avLst/>
          </a:prstGeom>
          <a:solidFill>
            <a:schemeClr val="tx1">
              <a:lumMod val="50000"/>
              <a:alpha val="0"/>
            </a:schemeClr>
          </a:solidFill>
          <a:ln>
            <a:solidFill>
              <a:schemeClr val="accent3">
                <a:lumMod val="10000"/>
              </a:schemeClr>
            </a:solidFill>
          </a:ln>
        </p:spPr>
      </p:pic>
    </p:spTree>
    <p:extLst>
      <p:ext uri="{BB962C8B-B14F-4D97-AF65-F5344CB8AC3E}">
        <p14:creationId xmlns:p14="http://schemas.microsoft.com/office/powerpoint/2010/main" val="78962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989D-B0D4-7C4D-9F61-C9501AA8A7E2}"/>
              </a:ext>
            </a:extLst>
          </p:cNvPr>
          <p:cNvSpPr>
            <a:spLocks noGrp="1"/>
          </p:cNvSpPr>
          <p:nvPr>
            <p:ph type="title"/>
          </p:nvPr>
        </p:nvSpPr>
        <p:spPr/>
        <p:txBody>
          <a:bodyPr/>
          <a:lstStyle/>
          <a:p>
            <a:r>
              <a:rPr lang="en-US" dirty="0"/>
              <a:t>Medical Evaluation (JCIH 2019)</a:t>
            </a:r>
          </a:p>
        </p:txBody>
      </p:sp>
      <p:sp>
        <p:nvSpPr>
          <p:cNvPr id="3" name="Text Placeholder 2">
            <a:extLst>
              <a:ext uri="{FF2B5EF4-FFF2-40B4-BE49-F238E27FC236}">
                <a16:creationId xmlns:a16="http://schemas.microsoft.com/office/drawing/2014/main" id="{8175C700-C93E-454D-9FF7-65383B4CD1B1}"/>
              </a:ext>
            </a:extLst>
          </p:cNvPr>
          <p:cNvSpPr>
            <a:spLocks noGrp="1"/>
          </p:cNvSpPr>
          <p:nvPr>
            <p:ph type="body" idx="1"/>
          </p:nvPr>
        </p:nvSpPr>
        <p:spPr/>
        <p:txBody>
          <a:bodyPr/>
          <a:lstStyle/>
          <a:p>
            <a:r>
              <a:rPr lang="en-US" dirty="0"/>
              <a:t>Medical home to refer child for specialty evaluations</a:t>
            </a:r>
          </a:p>
          <a:p>
            <a:pPr lvl="1"/>
            <a:r>
              <a:rPr lang="en-US" dirty="0"/>
              <a:t>Otologic</a:t>
            </a:r>
          </a:p>
          <a:p>
            <a:pPr lvl="1"/>
            <a:r>
              <a:rPr lang="en-US" dirty="0"/>
              <a:t>Genetics</a:t>
            </a:r>
          </a:p>
          <a:p>
            <a:pPr lvl="1"/>
            <a:r>
              <a:rPr lang="en-US" dirty="0"/>
              <a:t>Ophthalmologic </a:t>
            </a:r>
          </a:p>
          <a:p>
            <a:pPr lvl="1"/>
            <a:r>
              <a:rPr lang="en-US" dirty="0"/>
              <a:t>Additional medical evaluations as needed</a:t>
            </a:r>
          </a:p>
          <a:p>
            <a:pPr marL="86360" indent="0">
              <a:buNone/>
            </a:pPr>
            <a:endParaRPr lang="en-US" dirty="0"/>
          </a:p>
        </p:txBody>
      </p:sp>
      <p:sp>
        <p:nvSpPr>
          <p:cNvPr id="6" name="Slide Number Placeholder 5">
            <a:extLst>
              <a:ext uri="{FF2B5EF4-FFF2-40B4-BE49-F238E27FC236}">
                <a16:creationId xmlns:a16="http://schemas.microsoft.com/office/drawing/2014/main" id="{38BD20AB-4A03-BF4D-8509-B2273959EE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5" name="TextBox 4">
            <a:extLst>
              <a:ext uri="{FF2B5EF4-FFF2-40B4-BE49-F238E27FC236}">
                <a16:creationId xmlns:a16="http://schemas.microsoft.com/office/drawing/2014/main" id="{CC218CA1-7283-574B-A7A6-24E52ED40AEF}"/>
              </a:ext>
            </a:extLst>
          </p:cNvPr>
          <p:cNvSpPr txBox="1"/>
          <p:nvPr/>
        </p:nvSpPr>
        <p:spPr>
          <a:xfrm rot="10800000" flipH="1" flipV="1">
            <a:off x="400967" y="6278716"/>
            <a:ext cx="4895269" cy="307777"/>
          </a:xfrm>
          <a:prstGeom prst="rect">
            <a:avLst/>
          </a:prstGeom>
          <a:noFill/>
        </p:spPr>
        <p:txBody>
          <a:bodyPr wrap="square" rtlCol="0">
            <a:spAutoFit/>
          </a:bodyPr>
          <a:lstStyle/>
          <a:p>
            <a:pPr marL="457200" lvl="0" indent="-228600">
              <a:spcBef>
                <a:spcPts val="360"/>
              </a:spcBef>
              <a:buSzPts val="1400"/>
              <a:defRPr/>
            </a:pPr>
            <a:r>
              <a:rPr lang="en-US" dirty="0"/>
              <a:t>(AAP, 2010; Prosser et al., 2015)</a:t>
            </a:r>
          </a:p>
        </p:txBody>
      </p:sp>
    </p:spTree>
    <p:extLst>
      <p:ext uri="{BB962C8B-B14F-4D97-AF65-F5344CB8AC3E}">
        <p14:creationId xmlns:p14="http://schemas.microsoft.com/office/powerpoint/2010/main" val="3676048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34E2-AFF7-EB47-85B3-5A84816CEC34}"/>
              </a:ext>
            </a:extLst>
          </p:cNvPr>
          <p:cNvSpPr>
            <a:spLocks noGrp="1"/>
          </p:cNvSpPr>
          <p:nvPr>
            <p:ph type="title"/>
          </p:nvPr>
        </p:nvSpPr>
        <p:spPr/>
        <p:txBody>
          <a:bodyPr/>
          <a:lstStyle/>
          <a:p>
            <a:r>
              <a:rPr lang="en-US" dirty="0"/>
              <a:t>Partnering with AAP</a:t>
            </a:r>
          </a:p>
        </p:txBody>
      </p:sp>
      <p:sp>
        <p:nvSpPr>
          <p:cNvPr id="3" name="Text Placeholder 2">
            <a:extLst>
              <a:ext uri="{FF2B5EF4-FFF2-40B4-BE49-F238E27FC236}">
                <a16:creationId xmlns:a16="http://schemas.microsoft.com/office/drawing/2014/main" id="{7B7C1DB4-3E77-B346-9525-62E85C4FD36B}"/>
              </a:ext>
            </a:extLst>
          </p:cNvPr>
          <p:cNvSpPr>
            <a:spLocks noGrp="1"/>
          </p:cNvSpPr>
          <p:nvPr>
            <p:ph type="body" idx="1"/>
          </p:nvPr>
        </p:nvSpPr>
        <p:spPr>
          <a:xfrm>
            <a:off x="496298" y="2064833"/>
            <a:ext cx="8271044" cy="4277802"/>
          </a:xfrm>
        </p:spPr>
        <p:txBody>
          <a:bodyPr/>
          <a:lstStyle/>
          <a:p>
            <a:r>
              <a:rPr lang="en-US" b="1" dirty="0"/>
              <a:t>Oklahoma American Academy of Pediatrics (AAP) Chapter Champion:</a:t>
            </a:r>
            <a:r>
              <a:rPr lang="en-US" dirty="0"/>
              <a:t>  </a:t>
            </a:r>
            <a:r>
              <a:rPr lang="en-US" dirty="0">
                <a:solidFill>
                  <a:srgbClr val="FF0000"/>
                </a:solidFill>
              </a:rPr>
              <a:t> </a:t>
            </a:r>
          </a:p>
          <a:p>
            <a:pPr lvl="1"/>
            <a:r>
              <a:rPr lang="en-US" dirty="0"/>
              <a:t>Collaborating with Oklahoma Audiology Taskforce</a:t>
            </a:r>
          </a:p>
          <a:p>
            <a:pPr lvl="1"/>
            <a:r>
              <a:rPr lang="en-US" dirty="0"/>
              <a:t>Outreach to other Medical Home Providers</a:t>
            </a:r>
          </a:p>
          <a:p>
            <a:endParaRPr lang="en-US" b="1" dirty="0"/>
          </a:p>
          <a:p>
            <a:r>
              <a:rPr lang="en-US" b="1" dirty="0"/>
              <a:t>Oklahoma AAP Outreach</a:t>
            </a:r>
          </a:p>
          <a:p>
            <a:pPr lvl="1"/>
            <a:r>
              <a:rPr lang="en-US" dirty="0"/>
              <a:t>EHDI E-Mail Express via email </a:t>
            </a:r>
          </a:p>
          <a:p>
            <a:pPr lvl="1"/>
            <a:r>
              <a:rPr lang="en-US" dirty="0"/>
              <a:t>Articles for OK AAP monthly newsletter</a:t>
            </a:r>
          </a:p>
          <a:p>
            <a:endParaRPr lang="en-US" dirty="0"/>
          </a:p>
        </p:txBody>
      </p:sp>
      <p:sp>
        <p:nvSpPr>
          <p:cNvPr id="5" name="Slide Number Placeholder 4">
            <a:extLst>
              <a:ext uri="{FF2B5EF4-FFF2-40B4-BE49-F238E27FC236}">
                <a16:creationId xmlns:a16="http://schemas.microsoft.com/office/drawing/2014/main" id="{358E17C4-5DCC-0B49-81E9-4488919E45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1059656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33CA0C9-7AD8-6B4D-8C07-FA2262984AC2}"/>
              </a:ext>
            </a:extLst>
          </p:cNvPr>
          <p:cNvSpPr>
            <a:spLocks noGrp="1"/>
          </p:cNvSpPr>
          <p:nvPr>
            <p:ph type="title"/>
          </p:nvPr>
        </p:nvSpPr>
        <p:spPr>
          <a:xfrm>
            <a:off x="830670" y="1092045"/>
            <a:ext cx="7679918" cy="3708555"/>
          </a:xfrm>
        </p:spPr>
        <p:txBody>
          <a:bodyPr>
            <a:normAutofit fontScale="90000"/>
          </a:bodyPr>
          <a:lstStyle/>
          <a:p>
            <a:br>
              <a:rPr lang="en-US" sz="4000" dirty="0"/>
            </a:br>
            <a:br>
              <a:rPr lang="en-US" sz="4000" dirty="0"/>
            </a:br>
            <a:br>
              <a:rPr lang="en-US" sz="4000" dirty="0"/>
            </a:br>
            <a:br>
              <a:rPr lang="en-US" sz="4000" dirty="0"/>
            </a:br>
            <a:br>
              <a:rPr lang="en-US" sz="4000" dirty="0"/>
            </a:br>
            <a:br>
              <a:rPr lang="en-US" sz="4000" dirty="0"/>
            </a:br>
            <a:r>
              <a:rPr lang="en-US" sz="4000" dirty="0"/>
              <a:t>Partnering with Follow-up Screening Providers &amp; Audiology</a:t>
            </a:r>
            <a:br>
              <a:rPr lang="en-US" sz="4000" dirty="0"/>
            </a:br>
            <a:endParaRPr lang="en-US" sz="4000" dirty="0"/>
          </a:p>
        </p:txBody>
      </p:sp>
      <p:sp>
        <p:nvSpPr>
          <p:cNvPr id="2" name="Slide Number Placeholder 1">
            <a:extLst>
              <a:ext uri="{FF2B5EF4-FFF2-40B4-BE49-F238E27FC236}">
                <a16:creationId xmlns:a16="http://schemas.microsoft.com/office/drawing/2014/main" id="{362CABB9-0AC8-8547-8089-E8D6AB7898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642228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94-89DD-1C4F-AE57-2FDBF50B9999}"/>
              </a:ext>
            </a:extLst>
          </p:cNvPr>
          <p:cNvSpPr>
            <a:spLocks noGrp="1"/>
          </p:cNvSpPr>
          <p:nvPr>
            <p:ph type="title"/>
          </p:nvPr>
        </p:nvSpPr>
        <p:spPr>
          <a:xfrm>
            <a:off x="588894" y="1105648"/>
            <a:ext cx="8271045" cy="991507"/>
          </a:xfrm>
        </p:spPr>
        <p:txBody>
          <a:bodyPr/>
          <a:lstStyle/>
          <a:p>
            <a:r>
              <a:rPr lang="en-US" sz="4000" dirty="0"/>
              <a:t>NHSP Collaboration with Non-Birthing Hospital Providers</a:t>
            </a:r>
          </a:p>
        </p:txBody>
      </p:sp>
      <p:sp>
        <p:nvSpPr>
          <p:cNvPr id="3" name="Text Placeholder 2">
            <a:extLst>
              <a:ext uri="{FF2B5EF4-FFF2-40B4-BE49-F238E27FC236}">
                <a16:creationId xmlns:a16="http://schemas.microsoft.com/office/drawing/2014/main" id="{CCDD6510-2693-6640-80C4-6E3F7B95B220}"/>
              </a:ext>
            </a:extLst>
          </p:cNvPr>
          <p:cNvSpPr>
            <a:spLocks noGrp="1"/>
          </p:cNvSpPr>
          <p:nvPr>
            <p:ph type="body" idx="1"/>
          </p:nvPr>
        </p:nvSpPr>
        <p:spPr>
          <a:xfrm>
            <a:off x="588895" y="2154803"/>
            <a:ext cx="3983105" cy="4277802"/>
          </a:xfrm>
        </p:spPr>
        <p:txBody>
          <a:bodyPr/>
          <a:lstStyle/>
          <a:p>
            <a:r>
              <a:rPr lang="en-US" sz="2400" dirty="0"/>
              <a:t>All SLP and Audiology university programs in OK</a:t>
            </a:r>
          </a:p>
          <a:p>
            <a:r>
              <a:rPr lang="en-US" sz="2400" dirty="0"/>
              <a:t>Annual presentation to OU School of Nursing</a:t>
            </a:r>
          </a:p>
          <a:p>
            <a:r>
              <a:rPr lang="en-US" sz="2400" dirty="0"/>
              <a:t>Oklahoma Midwife Alliance</a:t>
            </a:r>
          </a:p>
          <a:p>
            <a:r>
              <a:rPr lang="en-US" sz="2400" dirty="0"/>
              <a:t>Hospital Grand Rounds</a:t>
            </a:r>
          </a:p>
          <a:p>
            <a:r>
              <a:rPr lang="en-US" sz="2400" dirty="0"/>
              <a:t>Women, Infants and Children (WIC)</a:t>
            </a:r>
          </a:p>
          <a:p>
            <a:endParaRPr lang="en-US" sz="2400" dirty="0"/>
          </a:p>
          <a:p>
            <a:endParaRPr lang="en-US" sz="2400" dirty="0"/>
          </a:p>
          <a:p>
            <a:endParaRPr lang="en-US" sz="2400" dirty="0"/>
          </a:p>
        </p:txBody>
      </p:sp>
      <p:sp>
        <p:nvSpPr>
          <p:cNvPr id="6" name="Slide Number Placeholder 5">
            <a:extLst>
              <a:ext uri="{FF2B5EF4-FFF2-40B4-BE49-F238E27FC236}">
                <a16:creationId xmlns:a16="http://schemas.microsoft.com/office/drawing/2014/main" id="{E1DE3674-4E70-E649-9589-B4AAF22C5B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
        <p:nvSpPr>
          <p:cNvPr id="5" name="Text Placeholder 2">
            <a:extLst>
              <a:ext uri="{FF2B5EF4-FFF2-40B4-BE49-F238E27FC236}">
                <a16:creationId xmlns:a16="http://schemas.microsoft.com/office/drawing/2014/main" id="{BE810E21-63DC-F84D-8EAD-D43CDB83B80D}"/>
              </a:ext>
            </a:extLst>
          </p:cNvPr>
          <p:cNvSpPr txBox="1">
            <a:spLocks/>
          </p:cNvSpPr>
          <p:nvPr/>
        </p:nvSpPr>
        <p:spPr>
          <a:xfrm>
            <a:off x="4572000" y="2141033"/>
            <a:ext cx="3983105" cy="42778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70840" algn="l" rtl="0">
              <a:lnSpc>
                <a:spcPct val="90000"/>
              </a:lnSpc>
              <a:spcBef>
                <a:spcPts val="1000"/>
              </a:spcBef>
              <a:spcAft>
                <a:spcPts val="0"/>
              </a:spcAft>
              <a:buClr>
                <a:schemeClr val="accent4"/>
              </a:buClr>
              <a:buSzPts val="2240"/>
              <a:buFont typeface="Noto Sans Symbols"/>
              <a:buChar char="▪"/>
              <a:defRPr sz="2800" b="0" i="0" u="none" strike="noStrike" cap="none">
                <a:solidFill>
                  <a:schemeClr val="tx1"/>
                </a:solidFill>
                <a:latin typeface="Helvetica Neue Light"/>
                <a:ea typeface="Helvetica Neue Light"/>
                <a:cs typeface="Helvetica Neue Light"/>
                <a:sym typeface="Helvetica Neue Light"/>
              </a:defRPr>
            </a:lvl1pPr>
            <a:lvl2pPr marL="914400" marR="0" lvl="1" indent="-350519" algn="l" rtl="0">
              <a:lnSpc>
                <a:spcPct val="90000"/>
              </a:lnSpc>
              <a:spcBef>
                <a:spcPts val="1000"/>
              </a:spcBef>
              <a:spcAft>
                <a:spcPts val="0"/>
              </a:spcAft>
              <a:buClr>
                <a:schemeClr val="accent4"/>
              </a:buClr>
              <a:buSzPts val="1920"/>
              <a:buFont typeface="Noto Sans Symbols"/>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30200" algn="l" rtl="0">
              <a:lnSpc>
                <a:spcPct val="90000"/>
              </a:lnSpc>
              <a:spcBef>
                <a:spcPts val="1000"/>
              </a:spcBef>
              <a:spcAft>
                <a:spcPts val="0"/>
              </a:spcAft>
              <a:buClr>
                <a:schemeClr val="accent4"/>
              </a:buClr>
              <a:buSzPts val="1600"/>
              <a:buFont typeface="Noto Sans Symbols"/>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20039" algn="l" rtl="0">
              <a:lnSpc>
                <a:spcPct val="90000"/>
              </a:lnSpc>
              <a:spcBef>
                <a:spcPts val="1000"/>
              </a:spcBef>
              <a:spcAft>
                <a:spcPts val="0"/>
              </a:spcAft>
              <a:buClr>
                <a:schemeClr val="accent4"/>
              </a:buClr>
              <a:buSzPts val="1440"/>
              <a:buFont typeface="Noto Sans Symbols"/>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20039" algn="l" rtl="0">
              <a:lnSpc>
                <a:spcPct val="90000"/>
              </a:lnSpc>
              <a:spcBef>
                <a:spcPts val="1000"/>
              </a:spcBef>
              <a:spcAft>
                <a:spcPts val="0"/>
              </a:spcAft>
              <a:buClr>
                <a:schemeClr val="accent4"/>
              </a:buClr>
              <a:buSzPts val="1440"/>
              <a:buFont typeface="Noto Sans Symbols"/>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400" dirty="0"/>
              <a:t>Children First/Oklahoma Parents as Teachers/Home Visitation Programs</a:t>
            </a:r>
          </a:p>
          <a:p>
            <a:r>
              <a:rPr lang="en-US" sz="2400" dirty="0"/>
              <a:t>Community Initiatives (ex. Turning Point) </a:t>
            </a:r>
          </a:p>
          <a:p>
            <a:r>
              <a:rPr lang="en-US" sz="2400" dirty="0"/>
              <a:t>School Nurses Organization</a:t>
            </a:r>
          </a:p>
          <a:p>
            <a:r>
              <a:rPr lang="en-US" sz="2400" dirty="0"/>
              <a:t>Nurse Practitioners</a:t>
            </a:r>
          </a:p>
          <a:p>
            <a:endParaRPr lang="en-US" dirty="0"/>
          </a:p>
          <a:p>
            <a:endParaRPr lang="en-US" dirty="0"/>
          </a:p>
        </p:txBody>
      </p:sp>
    </p:spTree>
    <p:extLst>
      <p:ext uri="{BB962C8B-B14F-4D97-AF65-F5344CB8AC3E}">
        <p14:creationId xmlns:p14="http://schemas.microsoft.com/office/powerpoint/2010/main" val="3783866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19F7-0D27-1247-ADAE-3D8969387948}"/>
              </a:ext>
            </a:extLst>
          </p:cNvPr>
          <p:cNvSpPr>
            <a:spLocks noGrp="1"/>
          </p:cNvSpPr>
          <p:nvPr>
            <p:ph type="title"/>
          </p:nvPr>
        </p:nvSpPr>
        <p:spPr/>
        <p:txBody>
          <a:bodyPr/>
          <a:lstStyle/>
          <a:p>
            <a:r>
              <a:rPr lang="en-US" sz="4000" dirty="0"/>
              <a:t>Audiologists’ EHDI Responsibilities</a:t>
            </a:r>
          </a:p>
        </p:txBody>
      </p:sp>
      <p:sp>
        <p:nvSpPr>
          <p:cNvPr id="3" name="Text Placeholder 2">
            <a:extLst>
              <a:ext uri="{FF2B5EF4-FFF2-40B4-BE49-F238E27FC236}">
                <a16:creationId xmlns:a16="http://schemas.microsoft.com/office/drawing/2014/main" id="{C932043C-9714-A344-9CC2-8A36E86239A5}"/>
              </a:ext>
            </a:extLst>
          </p:cNvPr>
          <p:cNvSpPr>
            <a:spLocks noGrp="1"/>
          </p:cNvSpPr>
          <p:nvPr>
            <p:ph type="body" idx="1"/>
          </p:nvPr>
        </p:nvSpPr>
        <p:spPr/>
        <p:txBody>
          <a:bodyPr/>
          <a:lstStyle/>
          <a:p>
            <a:r>
              <a:rPr lang="en-US" b="1" dirty="0"/>
              <a:t>Obtaining hospital hearing results</a:t>
            </a:r>
          </a:p>
          <a:p>
            <a:r>
              <a:rPr lang="en-US" dirty="0"/>
              <a:t>Rule out/confirm hearing results using best practice protocols</a:t>
            </a:r>
          </a:p>
          <a:p>
            <a:r>
              <a:rPr lang="en-US" b="1" dirty="0"/>
              <a:t>Report diagnostic results to NHSP in a timely manner</a:t>
            </a:r>
          </a:p>
          <a:p>
            <a:r>
              <a:rPr lang="en-US" b="1" dirty="0"/>
              <a:t>Report hearing aid dates to NHSP</a:t>
            </a:r>
          </a:p>
          <a:p>
            <a:r>
              <a:rPr lang="en-US" dirty="0"/>
              <a:t>Refer to Early Intervention</a:t>
            </a:r>
          </a:p>
          <a:p>
            <a:r>
              <a:rPr lang="en-US" dirty="0"/>
              <a:t>Refer to other appropriate services </a:t>
            </a:r>
          </a:p>
          <a:p>
            <a:endParaRPr lang="en-US" dirty="0"/>
          </a:p>
        </p:txBody>
      </p:sp>
      <p:sp>
        <p:nvSpPr>
          <p:cNvPr id="5" name="Slide Number Placeholder 4">
            <a:extLst>
              <a:ext uri="{FF2B5EF4-FFF2-40B4-BE49-F238E27FC236}">
                <a16:creationId xmlns:a16="http://schemas.microsoft.com/office/drawing/2014/main" id="{1A19A327-7EB5-664B-8BAB-1ADCAACA43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152620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45C9-E3DD-3441-BA85-B2241804376D}"/>
              </a:ext>
            </a:extLst>
          </p:cNvPr>
          <p:cNvSpPr>
            <a:spLocks noGrp="1"/>
          </p:cNvSpPr>
          <p:nvPr>
            <p:ph type="title"/>
          </p:nvPr>
        </p:nvSpPr>
        <p:spPr/>
        <p:txBody>
          <a:bodyPr/>
          <a:lstStyle/>
          <a:p>
            <a:r>
              <a:rPr lang="en-US" dirty="0"/>
              <a:t>Significant Contributor</a:t>
            </a:r>
          </a:p>
        </p:txBody>
      </p:sp>
      <p:sp>
        <p:nvSpPr>
          <p:cNvPr id="3" name="Text Placeholder 2">
            <a:extLst>
              <a:ext uri="{FF2B5EF4-FFF2-40B4-BE49-F238E27FC236}">
                <a16:creationId xmlns:a16="http://schemas.microsoft.com/office/drawing/2014/main" id="{7C414964-3C93-9240-85D7-EAC3EDFB3A7F}"/>
              </a:ext>
            </a:extLst>
          </p:cNvPr>
          <p:cNvSpPr>
            <a:spLocks noGrp="1"/>
          </p:cNvSpPr>
          <p:nvPr>
            <p:ph type="body" idx="1"/>
          </p:nvPr>
        </p:nvSpPr>
        <p:spPr>
          <a:xfrm>
            <a:off x="588895" y="2064833"/>
            <a:ext cx="4567306" cy="3916119"/>
          </a:xfrm>
        </p:spPr>
        <p:txBody>
          <a:bodyPr/>
          <a:lstStyle/>
          <a:p>
            <a:r>
              <a:rPr lang="en-US" sz="2200" dirty="0"/>
              <a:t>Haley Kuck, BS, is an audiology graduate student at the University of Oklahoma Health Sciences Center in Oklahoma City, OK. She developed this presentation as a long-term trainee for the Oklahoma Leadership Education in Neurodevelopmental Disabilities (LEND) program in partnership with the Oklahoma State Department of Health. </a:t>
            </a:r>
          </a:p>
          <a:p>
            <a:endParaRPr lang="en-US" sz="2200" dirty="0"/>
          </a:p>
        </p:txBody>
      </p:sp>
      <p:sp>
        <p:nvSpPr>
          <p:cNvPr id="5" name="Slide Number Placeholder 4">
            <a:extLst>
              <a:ext uri="{FF2B5EF4-FFF2-40B4-BE49-F238E27FC236}">
                <a16:creationId xmlns:a16="http://schemas.microsoft.com/office/drawing/2014/main" id="{ABBA4ED0-7C10-584D-93E1-4E512F413B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7" name="Picture 6" descr="A person smiling for the camera&#10;&#10;Description automatically generated with medium confidence">
            <a:extLst>
              <a:ext uri="{FF2B5EF4-FFF2-40B4-BE49-F238E27FC236}">
                <a16:creationId xmlns:a16="http://schemas.microsoft.com/office/drawing/2014/main" id="{CE007053-691D-B944-AB6A-D05FD99B34F4}"/>
              </a:ext>
            </a:extLst>
          </p:cNvPr>
          <p:cNvPicPr>
            <a:picLocks noChangeAspect="1"/>
          </p:cNvPicPr>
          <p:nvPr/>
        </p:nvPicPr>
        <p:blipFill>
          <a:blip r:embed="rId3"/>
          <a:stretch>
            <a:fillRect/>
          </a:stretch>
        </p:blipFill>
        <p:spPr>
          <a:xfrm>
            <a:off x="6036056" y="2873906"/>
            <a:ext cx="2115540" cy="2115540"/>
          </a:xfrm>
          <a:prstGeom prst="ellipse">
            <a:avLst/>
          </a:prstGeom>
        </p:spPr>
      </p:pic>
    </p:spTree>
    <p:extLst>
      <p:ext uri="{BB962C8B-B14F-4D97-AF65-F5344CB8AC3E}">
        <p14:creationId xmlns:p14="http://schemas.microsoft.com/office/powerpoint/2010/main" val="1953576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4463-E56D-944E-BFCF-16EDA430419E}"/>
              </a:ext>
            </a:extLst>
          </p:cNvPr>
          <p:cNvSpPr>
            <a:spLocks noGrp="1"/>
          </p:cNvSpPr>
          <p:nvPr>
            <p:ph type="title"/>
          </p:nvPr>
        </p:nvSpPr>
        <p:spPr/>
        <p:txBody>
          <a:bodyPr/>
          <a:lstStyle/>
          <a:p>
            <a:r>
              <a:rPr lang="en-US" dirty="0"/>
              <a:t>Obtain Hospital Hearing Results</a:t>
            </a:r>
          </a:p>
        </p:txBody>
      </p:sp>
      <p:sp>
        <p:nvSpPr>
          <p:cNvPr id="3" name="Text Placeholder 2">
            <a:extLst>
              <a:ext uri="{FF2B5EF4-FFF2-40B4-BE49-F238E27FC236}">
                <a16:creationId xmlns:a16="http://schemas.microsoft.com/office/drawing/2014/main" id="{42B6BB19-EDEF-8049-8011-35761B86772C}"/>
              </a:ext>
            </a:extLst>
          </p:cNvPr>
          <p:cNvSpPr>
            <a:spLocks noGrp="1"/>
          </p:cNvSpPr>
          <p:nvPr>
            <p:ph type="body" idx="1"/>
          </p:nvPr>
        </p:nvSpPr>
        <p:spPr>
          <a:xfrm>
            <a:off x="588895" y="1868555"/>
            <a:ext cx="8271044" cy="4277802"/>
          </a:xfrm>
        </p:spPr>
        <p:txBody>
          <a:bodyPr/>
          <a:lstStyle/>
          <a:p>
            <a:pPr marL="109728" indent="0">
              <a:buNone/>
            </a:pPr>
            <a:r>
              <a:rPr lang="en-US" sz="2600" b="1" dirty="0">
                <a:solidFill>
                  <a:schemeClr val="accent1">
                    <a:lumMod val="75000"/>
                  </a:schemeClr>
                </a:solidFill>
                <a:latin typeface="HELVETICA NEUE LIGHT" panose="02000403000000020004" pitchFamily="2" charset="0"/>
                <a:ea typeface="HELVETICA NEUE LIGHT" panose="02000403000000020004" pitchFamily="2" charset="0"/>
                <a:cs typeface="Calibri" pitchFamily="34" charset="0"/>
              </a:rPr>
              <a:t>Newborn Screening Results (NBSR) web portal </a:t>
            </a:r>
          </a:p>
          <a:p>
            <a:pPr marL="739775" indent="-255588">
              <a:buFont typeface="Wingdings" pitchFamily="2" charset="2"/>
              <a:buChar char="ü"/>
            </a:pPr>
            <a:r>
              <a:rPr lang="en-US" sz="2600" dirty="0">
                <a:latin typeface="Helvetica Neue Light" panose="02000403000000020004" pitchFamily="2" charset="0"/>
                <a:ea typeface="Helvetica Neue Light" panose="02000403000000020004" pitchFamily="2" charset="0"/>
                <a:cs typeface="Calibri" pitchFamily="34" charset="0"/>
              </a:rPr>
              <a:t> Protected web-based program allows authorized healthcare providers to obtain newborn screening results (hospital hearing and bloodspot results)</a:t>
            </a:r>
          </a:p>
          <a:p>
            <a:pPr marL="739775" indent="-255588">
              <a:buFont typeface="Wingdings" pitchFamily="2" charset="2"/>
              <a:buChar char="ü"/>
            </a:pPr>
            <a:r>
              <a:rPr lang="en-US" sz="2600" dirty="0">
                <a:latin typeface="Helvetica Neue Light" panose="02000403000000020004" pitchFamily="2" charset="0"/>
                <a:ea typeface="Helvetica Neue Light" panose="02000403000000020004" pitchFamily="2" charset="0"/>
                <a:cs typeface="Calibri" pitchFamily="34" charset="0"/>
                <a:hlinkClick r:id="rId3"/>
              </a:rPr>
              <a:t>https://nbsresults.health.ok.gov</a:t>
            </a:r>
            <a:r>
              <a:rPr lang="en-US" sz="2600" dirty="0">
                <a:latin typeface="Helvetica Neue Light" panose="02000403000000020004" pitchFamily="2" charset="0"/>
                <a:ea typeface="Helvetica Neue Light" panose="02000403000000020004" pitchFamily="2" charset="0"/>
                <a:cs typeface="Calibri" pitchFamily="34" charset="0"/>
              </a:rPr>
              <a:t>   </a:t>
            </a:r>
          </a:p>
          <a:p>
            <a:pPr marL="739775" indent="-255588">
              <a:buFont typeface="Wingdings" pitchFamily="2" charset="2"/>
              <a:buChar char="ü"/>
            </a:pPr>
            <a:r>
              <a:rPr lang="en-US" sz="2600" dirty="0">
                <a:latin typeface="Helvetica Neue Light" panose="02000403000000020004" pitchFamily="2" charset="0"/>
                <a:ea typeface="Helvetica Neue Light" panose="02000403000000020004" pitchFamily="2" charset="0"/>
                <a:cs typeface="Calibri" pitchFamily="34" charset="0"/>
              </a:rPr>
              <a:t>Requires Facility Site Administrator </a:t>
            </a:r>
          </a:p>
          <a:p>
            <a:pPr marL="0" indent="0">
              <a:buNone/>
            </a:pPr>
            <a:r>
              <a:rPr lang="en-US" sz="2600" b="1" dirty="0">
                <a:solidFill>
                  <a:schemeClr val="accent1">
                    <a:lumMod val="75000"/>
                  </a:schemeClr>
                </a:solidFill>
                <a:latin typeface="HELVETICA NEUE LIGHT" panose="02000403000000020004" pitchFamily="2" charset="0"/>
                <a:ea typeface="HELVETICA NEUE LIGHT" panose="02000403000000020004" pitchFamily="2" charset="0"/>
                <a:cs typeface="Calibri" pitchFamily="34" charset="0"/>
              </a:rPr>
              <a:t>Obtaining access to NBSR</a:t>
            </a:r>
          </a:p>
          <a:p>
            <a:pPr marL="914225" lvl="4" indent="-457200">
              <a:buFont typeface="Wingdings" panose="05000000000000000000" pitchFamily="2" charset="2"/>
              <a:buChar char="ü"/>
              <a:tabLst>
                <a:tab pos="457200" algn="l"/>
              </a:tabLst>
            </a:pPr>
            <a:r>
              <a:rPr lang="en-US" sz="2600" dirty="0">
                <a:latin typeface="Helvetica Neue Light" panose="02000403000000020004" pitchFamily="2" charset="0"/>
                <a:ea typeface="Helvetica Neue Light" panose="02000403000000020004" pitchFamily="2" charset="0"/>
              </a:rPr>
              <a:t>Oklahoma Public Health Laboratory </a:t>
            </a:r>
          </a:p>
          <a:p>
            <a:pPr marL="914225" lvl="4" indent="-457200">
              <a:buFont typeface="Wingdings" panose="05000000000000000000" pitchFamily="2" charset="2"/>
              <a:buChar char="ü"/>
              <a:tabLst>
                <a:tab pos="457200" algn="l"/>
              </a:tabLst>
            </a:pPr>
            <a:r>
              <a:rPr lang="en-US" sz="2600" dirty="0">
                <a:latin typeface="Helvetica Neue Light" panose="02000403000000020004" pitchFamily="2" charset="0"/>
                <a:ea typeface="Helvetica Neue Light" panose="02000403000000020004" pitchFamily="2" charset="0"/>
              </a:rPr>
              <a:t>405-564-7750</a:t>
            </a:r>
          </a:p>
          <a:p>
            <a:pPr marL="914225" lvl="4" indent="-457200">
              <a:buFont typeface="Wingdings" panose="05000000000000000000" pitchFamily="2" charset="2"/>
              <a:buChar char="ü"/>
              <a:tabLst>
                <a:tab pos="457200" algn="l"/>
              </a:tabLst>
            </a:pPr>
            <a:r>
              <a:rPr lang="en-US" sz="2600" dirty="0">
                <a:latin typeface="Helvetica Neue Light" panose="02000403000000020004" pitchFamily="2" charset="0"/>
                <a:ea typeface="Helvetica Neue Light" panose="02000403000000020004" pitchFamily="2" charset="0"/>
                <a:cs typeface="Calibri" pitchFamily="34" charset="0"/>
                <a:hlinkClick r:id="rId4"/>
              </a:rPr>
              <a:t>nbslab@health.ok.gov</a:t>
            </a:r>
            <a:r>
              <a:rPr lang="en-US" sz="2600" dirty="0">
                <a:latin typeface="Helvetica Neue Light" panose="02000403000000020004" pitchFamily="2" charset="0"/>
                <a:ea typeface="Helvetica Neue Light" panose="02000403000000020004" pitchFamily="2" charset="0"/>
                <a:cs typeface="Calibri" pitchFamily="34" charset="0"/>
              </a:rPr>
              <a:t>   </a:t>
            </a:r>
          </a:p>
        </p:txBody>
      </p:sp>
      <p:sp>
        <p:nvSpPr>
          <p:cNvPr id="5" name="Slide Number Placeholder 4">
            <a:extLst>
              <a:ext uri="{FF2B5EF4-FFF2-40B4-BE49-F238E27FC236}">
                <a16:creationId xmlns:a16="http://schemas.microsoft.com/office/drawing/2014/main" id="{58E02A35-8B4F-054D-88B4-BE11D26669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375573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klahoma newborn screen results website screenshot">
            <a:extLst>
              <a:ext uri="{FF2B5EF4-FFF2-40B4-BE49-F238E27FC236}">
                <a16:creationId xmlns:a16="http://schemas.microsoft.com/office/drawing/2014/main" id="{6DDED60A-AFD1-614D-9603-B91F19835C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577" y="1465921"/>
            <a:ext cx="7752845" cy="4049450"/>
          </a:xfrm>
          <a:prstGeom prst="rect">
            <a:avLst/>
          </a:prstGeom>
        </p:spPr>
      </p:pic>
      <p:sp>
        <p:nvSpPr>
          <p:cNvPr id="3" name="Slide Number Placeholder 2">
            <a:extLst>
              <a:ext uri="{FF2B5EF4-FFF2-40B4-BE49-F238E27FC236}">
                <a16:creationId xmlns:a16="http://schemas.microsoft.com/office/drawing/2014/main" id="{565E41E6-F913-544E-B4BE-F7E259BE52A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1254983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5C8F65-3A3C-F74F-80E3-4392F21CD7D2}"/>
              </a:ext>
            </a:extLst>
          </p:cNvPr>
          <p:cNvSpPr>
            <a:spLocks noGrp="1"/>
          </p:cNvSpPr>
          <p:nvPr>
            <p:ph type="title"/>
          </p:nvPr>
        </p:nvSpPr>
        <p:spPr>
          <a:xfrm>
            <a:off x="588894" y="1056987"/>
            <a:ext cx="8271045" cy="991507"/>
          </a:xfrm>
        </p:spPr>
        <p:txBody>
          <a:bodyPr/>
          <a:lstStyle/>
          <a:p>
            <a:r>
              <a:rPr lang="en-US" sz="3600" dirty="0"/>
              <a:t>Follow-Up Efforts: </a:t>
            </a:r>
            <a:br>
              <a:rPr lang="en-US" sz="3600" dirty="0"/>
            </a:br>
            <a:r>
              <a:rPr lang="en-US" sz="3600" dirty="0"/>
              <a:t>How EHDI Can Help You!</a:t>
            </a:r>
          </a:p>
        </p:txBody>
      </p:sp>
      <p:sp>
        <p:nvSpPr>
          <p:cNvPr id="4" name="Text Placeholder 3">
            <a:extLst>
              <a:ext uri="{FF2B5EF4-FFF2-40B4-BE49-F238E27FC236}">
                <a16:creationId xmlns:a16="http://schemas.microsoft.com/office/drawing/2014/main" id="{DB008532-E797-3542-9D6E-43D4418CF76D}"/>
              </a:ext>
            </a:extLst>
          </p:cNvPr>
          <p:cNvSpPr>
            <a:spLocks noGrp="1"/>
          </p:cNvSpPr>
          <p:nvPr>
            <p:ph type="body" idx="1"/>
          </p:nvPr>
        </p:nvSpPr>
        <p:spPr/>
        <p:txBody>
          <a:bodyPr/>
          <a:lstStyle/>
          <a:p>
            <a:r>
              <a:rPr lang="en-US" sz="2400" dirty="0"/>
              <a:t>Continuity of care</a:t>
            </a:r>
          </a:p>
          <a:p>
            <a:r>
              <a:rPr lang="en-US" sz="2400" dirty="0"/>
              <a:t>Contact family</a:t>
            </a:r>
          </a:p>
          <a:p>
            <a:pPr lvl="1"/>
            <a:r>
              <a:rPr lang="en-US" sz="2000" dirty="0"/>
              <a:t>Assist with no shows</a:t>
            </a:r>
            <a:endParaRPr lang="en-US" dirty="0"/>
          </a:p>
          <a:p>
            <a:pPr lvl="1"/>
            <a:r>
              <a:rPr lang="en-US" sz="2000" dirty="0"/>
              <a:t>Send next follow-up letter from state</a:t>
            </a:r>
          </a:p>
          <a:p>
            <a:pPr lvl="1"/>
            <a:r>
              <a:rPr lang="en-US" sz="2000" dirty="0"/>
              <a:t>Explain importance of testing</a:t>
            </a:r>
          </a:p>
          <a:p>
            <a:pPr lvl="1"/>
            <a:r>
              <a:rPr lang="en-US" sz="2000" dirty="0"/>
              <a:t>Work with PCP</a:t>
            </a:r>
          </a:p>
          <a:p>
            <a:r>
              <a:rPr lang="en-US" sz="2400" dirty="0"/>
              <a:t>Resolve results discrepancies between hospital and parent report</a:t>
            </a:r>
          </a:p>
          <a:p>
            <a:r>
              <a:rPr lang="en-US" sz="2400" dirty="0"/>
              <a:t>Assist with resources in other counties and states</a:t>
            </a:r>
          </a:p>
          <a:p>
            <a:endParaRPr lang="en-US" dirty="0"/>
          </a:p>
        </p:txBody>
      </p:sp>
      <p:sp>
        <p:nvSpPr>
          <p:cNvPr id="5" name="Slide Number Placeholder 4">
            <a:extLst>
              <a:ext uri="{FF2B5EF4-FFF2-40B4-BE49-F238E27FC236}">
                <a16:creationId xmlns:a16="http://schemas.microsoft.com/office/drawing/2014/main" id="{F7DE4B4A-7E32-B04F-8928-F30D6487E6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1413483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AF3D5D-7065-3940-9982-3801BAE9BC52}"/>
              </a:ext>
            </a:extLst>
          </p:cNvPr>
          <p:cNvSpPr>
            <a:spLocks noGrp="1"/>
          </p:cNvSpPr>
          <p:nvPr>
            <p:ph type="title"/>
          </p:nvPr>
        </p:nvSpPr>
        <p:spPr/>
        <p:txBody>
          <a:bodyPr/>
          <a:lstStyle/>
          <a:p>
            <a:r>
              <a:rPr lang="en-US" sz="4000" dirty="0"/>
              <a:t>Who is responsible for reporting?</a:t>
            </a:r>
          </a:p>
        </p:txBody>
      </p:sp>
      <p:sp>
        <p:nvSpPr>
          <p:cNvPr id="6" name="Text Placeholder 5">
            <a:extLst>
              <a:ext uri="{FF2B5EF4-FFF2-40B4-BE49-F238E27FC236}">
                <a16:creationId xmlns:a16="http://schemas.microsoft.com/office/drawing/2014/main" id="{831BF12F-6E21-1941-BD81-6C9BC95A8831}"/>
              </a:ext>
            </a:extLst>
          </p:cNvPr>
          <p:cNvSpPr>
            <a:spLocks noGrp="1"/>
          </p:cNvSpPr>
          <p:nvPr>
            <p:ph type="body" idx="1"/>
          </p:nvPr>
        </p:nvSpPr>
        <p:spPr>
          <a:xfrm>
            <a:off x="400967" y="1868555"/>
            <a:ext cx="8271044" cy="4277802"/>
          </a:xfrm>
        </p:spPr>
        <p:txBody>
          <a:bodyPr/>
          <a:lstStyle/>
          <a:p>
            <a:r>
              <a:rPr lang="en-US" sz="2400" dirty="0"/>
              <a:t>INITIAL:  Oklahoma Birthing Hospitals</a:t>
            </a:r>
          </a:p>
          <a:p>
            <a:pPr lvl="1"/>
            <a:r>
              <a:rPr lang="en-US" sz="2000" dirty="0"/>
              <a:t>Providers involved in initial screen </a:t>
            </a:r>
          </a:p>
          <a:p>
            <a:pPr lvl="1"/>
            <a:r>
              <a:rPr lang="en-US" sz="2000" dirty="0"/>
              <a:t>Sent to OSDH via NHSP filter paper, fax, or secure email</a:t>
            </a:r>
          </a:p>
          <a:p>
            <a:pPr lvl="1"/>
            <a:r>
              <a:rPr lang="en-US" sz="2000" dirty="0"/>
              <a:t>Sent within </a:t>
            </a:r>
            <a:r>
              <a:rPr lang="en-US" sz="2000" b="1" u="sng" dirty="0"/>
              <a:t>one week </a:t>
            </a:r>
            <a:r>
              <a:rPr lang="en-US" sz="2000" dirty="0"/>
              <a:t>of performing screen</a:t>
            </a:r>
          </a:p>
          <a:p>
            <a:r>
              <a:rPr lang="en-US" sz="2400" dirty="0"/>
              <a:t>FOLLOW-UP: Providers completing follow-up screens</a:t>
            </a:r>
          </a:p>
          <a:p>
            <a:pPr lvl="1"/>
            <a:r>
              <a:rPr lang="en-US" sz="2000" dirty="0"/>
              <a:t>Audiologists or other health care providers involved in completing follow-up hearing screens OR diagnostic evaluations </a:t>
            </a:r>
          </a:p>
          <a:p>
            <a:pPr lvl="1"/>
            <a:r>
              <a:rPr lang="en-US" sz="2000" dirty="0"/>
              <a:t>Forward results and recommendations to OSDH via fax or secure email  </a:t>
            </a:r>
          </a:p>
          <a:p>
            <a:pPr lvl="1"/>
            <a:r>
              <a:rPr lang="en-US" sz="2000" b="1" dirty="0"/>
              <a:t>Sent </a:t>
            </a:r>
            <a:r>
              <a:rPr lang="en-US" sz="2000" b="1" u="sng" dirty="0"/>
              <a:t>within one week </a:t>
            </a:r>
            <a:r>
              <a:rPr lang="en-US" sz="2000" b="1" dirty="0"/>
              <a:t>of performing the hearing screen or diagnostic evaluation.</a:t>
            </a:r>
          </a:p>
          <a:p>
            <a:endParaRPr lang="en-US" dirty="0"/>
          </a:p>
        </p:txBody>
      </p:sp>
      <p:sp>
        <p:nvSpPr>
          <p:cNvPr id="3" name="Slide Number Placeholder 2">
            <a:extLst>
              <a:ext uri="{FF2B5EF4-FFF2-40B4-BE49-F238E27FC236}">
                <a16:creationId xmlns:a16="http://schemas.microsoft.com/office/drawing/2014/main" id="{1E9ED33F-E9CE-F44D-A57A-26208C0FCA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2" name="TextBox 1">
            <a:extLst>
              <a:ext uri="{FF2B5EF4-FFF2-40B4-BE49-F238E27FC236}">
                <a16:creationId xmlns:a16="http://schemas.microsoft.com/office/drawing/2014/main" id="{CECAEAE4-7397-9646-B7F2-B6229A2DBF66}"/>
              </a:ext>
            </a:extLst>
          </p:cNvPr>
          <p:cNvSpPr txBox="1"/>
          <p:nvPr/>
        </p:nvSpPr>
        <p:spPr>
          <a:xfrm>
            <a:off x="880533" y="6432605"/>
            <a:ext cx="3217334" cy="307777"/>
          </a:xfrm>
          <a:prstGeom prst="rect">
            <a:avLst/>
          </a:prstGeom>
          <a:noFill/>
        </p:spPr>
        <p:txBody>
          <a:bodyPr wrap="square" rtlCol="0">
            <a:spAutoFit/>
          </a:bodyPr>
          <a:lstStyle/>
          <a:p>
            <a:r>
              <a:rPr lang="en-US" dirty="0"/>
              <a:t>310: 540-1-3 </a:t>
            </a:r>
          </a:p>
        </p:txBody>
      </p:sp>
    </p:spTree>
    <p:extLst>
      <p:ext uri="{BB962C8B-B14F-4D97-AF65-F5344CB8AC3E}">
        <p14:creationId xmlns:p14="http://schemas.microsoft.com/office/powerpoint/2010/main" val="2284469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C432-CB03-CC4F-84DA-8F9FE662B11F}"/>
              </a:ext>
            </a:extLst>
          </p:cNvPr>
          <p:cNvSpPr>
            <a:spLocks noGrp="1"/>
          </p:cNvSpPr>
          <p:nvPr>
            <p:ph type="title"/>
          </p:nvPr>
        </p:nvSpPr>
        <p:spPr>
          <a:xfrm>
            <a:off x="555027" y="877048"/>
            <a:ext cx="8271045" cy="991507"/>
          </a:xfrm>
        </p:spPr>
        <p:txBody>
          <a:bodyPr/>
          <a:lstStyle/>
          <a:p>
            <a:r>
              <a:rPr lang="en-US" dirty="0"/>
              <a:t>(1) Reporting</a:t>
            </a:r>
          </a:p>
        </p:txBody>
      </p:sp>
      <p:sp>
        <p:nvSpPr>
          <p:cNvPr id="3" name="Text Placeholder 2">
            <a:extLst>
              <a:ext uri="{FF2B5EF4-FFF2-40B4-BE49-F238E27FC236}">
                <a16:creationId xmlns:a16="http://schemas.microsoft.com/office/drawing/2014/main" id="{4FEF2A22-8BD4-8442-BA23-D3C2A07F597B}"/>
              </a:ext>
            </a:extLst>
          </p:cNvPr>
          <p:cNvSpPr>
            <a:spLocks noGrp="1"/>
          </p:cNvSpPr>
          <p:nvPr>
            <p:ph type="body" idx="1"/>
          </p:nvPr>
        </p:nvSpPr>
        <p:spPr/>
        <p:txBody>
          <a:bodyPr/>
          <a:lstStyle/>
          <a:p>
            <a:r>
              <a:rPr lang="en-US" sz="3200" b="1" dirty="0"/>
              <a:t>Why to Send? </a:t>
            </a:r>
          </a:p>
          <a:p>
            <a:pPr lvl="1"/>
            <a:r>
              <a:rPr lang="en-US" sz="2800" dirty="0"/>
              <a:t>Ensure that appropriate follow-up has occurred</a:t>
            </a:r>
          </a:p>
          <a:p>
            <a:pPr lvl="1"/>
            <a:r>
              <a:rPr lang="en-US" sz="2800" dirty="0"/>
              <a:t>Help reduce confusion and stress for parents by eliminating second letter, calls, etc.</a:t>
            </a:r>
          </a:p>
          <a:p>
            <a:pPr lvl="1"/>
            <a:r>
              <a:rPr lang="en-US" sz="2800" dirty="0"/>
              <a:t>It's the law!</a:t>
            </a:r>
          </a:p>
          <a:p>
            <a:endParaRPr lang="en-US" dirty="0"/>
          </a:p>
        </p:txBody>
      </p:sp>
      <p:sp>
        <p:nvSpPr>
          <p:cNvPr id="4" name="Slide Number Placeholder 3">
            <a:extLst>
              <a:ext uri="{FF2B5EF4-FFF2-40B4-BE49-F238E27FC236}">
                <a16:creationId xmlns:a16="http://schemas.microsoft.com/office/drawing/2014/main" id="{C5644907-1C98-854F-9997-867DA6E08E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4218551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E796E-E3B9-D448-8E63-2B8A629442A6}"/>
              </a:ext>
            </a:extLst>
          </p:cNvPr>
          <p:cNvSpPr>
            <a:spLocks noGrp="1"/>
          </p:cNvSpPr>
          <p:nvPr>
            <p:ph type="title"/>
          </p:nvPr>
        </p:nvSpPr>
        <p:spPr/>
        <p:txBody>
          <a:bodyPr/>
          <a:lstStyle/>
          <a:p>
            <a:r>
              <a:rPr lang="en-US" sz="4400" dirty="0"/>
              <a:t>(2) Reporting</a:t>
            </a:r>
          </a:p>
        </p:txBody>
      </p:sp>
      <p:sp>
        <p:nvSpPr>
          <p:cNvPr id="7" name="Text Placeholder 6">
            <a:extLst>
              <a:ext uri="{FF2B5EF4-FFF2-40B4-BE49-F238E27FC236}">
                <a16:creationId xmlns:a16="http://schemas.microsoft.com/office/drawing/2014/main" id="{940974B6-B07E-3C46-8034-E2EBA2A418C9}"/>
              </a:ext>
            </a:extLst>
          </p:cNvPr>
          <p:cNvSpPr>
            <a:spLocks noGrp="1"/>
          </p:cNvSpPr>
          <p:nvPr>
            <p:ph type="body" idx="1"/>
          </p:nvPr>
        </p:nvSpPr>
        <p:spPr/>
        <p:txBody>
          <a:bodyPr/>
          <a:lstStyle/>
          <a:p>
            <a:r>
              <a:rPr lang="en-US" sz="3200" b="1" dirty="0"/>
              <a:t>Whose Results to Send? </a:t>
            </a:r>
          </a:p>
          <a:p>
            <a:pPr lvl="1"/>
            <a:r>
              <a:rPr lang="en-US" sz="2800" dirty="0"/>
              <a:t>Any baby who did </a:t>
            </a:r>
            <a:r>
              <a:rPr lang="en-US" sz="2800" u="sng" dirty="0"/>
              <a:t>not pass </a:t>
            </a:r>
            <a:r>
              <a:rPr lang="en-US" sz="2800" dirty="0"/>
              <a:t>the screen at birth. </a:t>
            </a:r>
          </a:p>
          <a:p>
            <a:pPr lvl="1"/>
            <a:r>
              <a:rPr lang="en-US" sz="2800" dirty="0"/>
              <a:t>Any baby who did not </a:t>
            </a:r>
            <a:r>
              <a:rPr lang="en-US" sz="2800" u="sng" dirty="0"/>
              <a:t>receive a screen </a:t>
            </a:r>
            <a:r>
              <a:rPr lang="en-US" sz="2800" dirty="0"/>
              <a:t>at birth. </a:t>
            </a:r>
          </a:p>
          <a:p>
            <a:pPr lvl="1"/>
            <a:r>
              <a:rPr lang="en-US" sz="2800" dirty="0"/>
              <a:t>Any child with a </a:t>
            </a:r>
            <a:r>
              <a:rPr lang="en-US" sz="2800" u="sng" dirty="0"/>
              <a:t>risk factor </a:t>
            </a:r>
            <a:r>
              <a:rPr lang="en-US" sz="2800" dirty="0"/>
              <a:t>for hearing loss.</a:t>
            </a:r>
          </a:p>
          <a:p>
            <a:pPr lvl="1"/>
            <a:r>
              <a:rPr lang="en-US" sz="2800" dirty="0"/>
              <a:t>Any child diagnosed with hearing loss up to the age of 3 years (unilateral and bilateral).</a:t>
            </a:r>
          </a:p>
          <a:p>
            <a:endParaRPr lang="en-US" dirty="0"/>
          </a:p>
        </p:txBody>
      </p:sp>
      <p:sp>
        <p:nvSpPr>
          <p:cNvPr id="2" name="Slide Number Placeholder 1">
            <a:extLst>
              <a:ext uri="{FF2B5EF4-FFF2-40B4-BE49-F238E27FC236}">
                <a16:creationId xmlns:a16="http://schemas.microsoft.com/office/drawing/2014/main" id="{828234B4-A126-8040-BF89-DAC4F7498C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3869304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3AE5-A16E-7F4F-80D5-A4DCDA606E69}"/>
              </a:ext>
            </a:extLst>
          </p:cNvPr>
          <p:cNvSpPr>
            <a:spLocks noGrp="1"/>
          </p:cNvSpPr>
          <p:nvPr>
            <p:ph type="title"/>
          </p:nvPr>
        </p:nvSpPr>
        <p:spPr/>
        <p:txBody>
          <a:bodyPr/>
          <a:lstStyle/>
          <a:p>
            <a:r>
              <a:rPr lang="en-US" dirty="0"/>
              <a:t>(3) Reporting</a:t>
            </a:r>
          </a:p>
        </p:txBody>
      </p:sp>
      <p:sp>
        <p:nvSpPr>
          <p:cNvPr id="3" name="Text Placeholder 2">
            <a:extLst>
              <a:ext uri="{FF2B5EF4-FFF2-40B4-BE49-F238E27FC236}">
                <a16:creationId xmlns:a16="http://schemas.microsoft.com/office/drawing/2014/main" id="{2F95BDB1-3FA3-E544-BF71-110A32EC39DD}"/>
              </a:ext>
            </a:extLst>
          </p:cNvPr>
          <p:cNvSpPr>
            <a:spLocks noGrp="1"/>
          </p:cNvSpPr>
          <p:nvPr>
            <p:ph type="body" idx="1"/>
          </p:nvPr>
        </p:nvSpPr>
        <p:spPr>
          <a:xfrm>
            <a:off x="588895" y="2154803"/>
            <a:ext cx="8271044" cy="4570088"/>
          </a:xfrm>
        </p:spPr>
        <p:txBody>
          <a:bodyPr/>
          <a:lstStyle/>
          <a:p>
            <a:r>
              <a:rPr lang="en-US" sz="3200" b="1" dirty="0"/>
              <a:t>When to Send: </a:t>
            </a:r>
          </a:p>
          <a:p>
            <a:pPr lvl="1"/>
            <a:r>
              <a:rPr lang="en-US" sz="2800" dirty="0"/>
              <a:t>When screening following hospital discharge.</a:t>
            </a:r>
          </a:p>
          <a:p>
            <a:pPr lvl="1"/>
            <a:r>
              <a:rPr lang="en-US" sz="2800" dirty="0"/>
              <a:t>When attempted screening or evaluation (continue until hearing status is determined).</a:t>
            </a:r>
          </a:p>
          <a:p>
            <a:pPr lvl="1"/>
            <a:r>
              <a:rPr lang="en-US" sz="2800" dirty="0"/>
              <a:t>When referring to another audiological site for additional testing.</a:t>
            </a:r>
          </a:p>
        </p:txBody>
      </p:sp>
      <p:sp>
        <p:nvSpPr>
          <p:cNvPr id="6" name="Slide Number Placeholder 5">
            <a:extLst>
              <a:ext uri="{FF2B5EF4-FFF2-40B4-BE49-F238E27FC236}">
                <a16:creationId xmlns:a16="http://schemas.microsoft.com/office/drawing/2014/main" id="{20BD15A0-4F7A-2445-B9DC-A46F78A267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4132821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4C1E-3B28-D441-A2D1-52E6B8D5AF5F}"/>
              </a:ext>
            </a:extLst>
          </p:cNvPr>
          <p:cNvSpPr>
            <a:spLocks noGrp="1"/>
          </p:cNvSpPr>
          <p:nvPr>
            <p:ph type="title"/>
          </p:nvPr>
        </p:nvSpPr>
        <p:spPr/>
        <p:txBody>
          <a:bodyPr/>
          <a:lstStyle/>
          <a:p>
            <a:r>
              <a:rPr lang="en-US" sz="4400" dirty="0"/>
              <a:t>(4) Reporting</a:t>
            </a:r>
          </a:p>
        </p:txBody>
      </p:sp>
      <p:sp>
        <p:nvSpPr>
          <p:cNvPr id="3" name="Text Placeholder 2">
            <a:extLst>
              <a:ext uri="{FF2B5EF4-FFF2-40B4-BE49-F238E27FC236}">
                <a16:creationId xmlns:a16="http://schemas.microsoft.com/office/drawing/2014/main" id="{CB881C4A-C092-0548-96BF-603C1951FD79}"/>
              </a:ext>
            </a:extLst>
          </p:cNvPr>
          <p:cNvSpPr>
            <a:spLocks noGrp="1"/>
          </p:cNvSpPr>
          <p:nvPr>
            <p:ph type="body" idx="1"/>
          </p:nvPr>
        </p:nvSpPr>
        <p:spPr>
          <a:xfrm>
            <a:off x="588894" y="2064833"/>
            <a:ext cx="8271044" cy="4277802"/>
          </a:xfrm>
        </p:spPr>
        <p:txBody>
          <a:bodyPr/>
          <a:lstStyle/>
          <a:p>
            <a:r>
              <a:rPr lang="en-US" sz="3200" b="1" dirty="0"/>
              <a:t>What to Send*: </a:t>
            </a:r>
          </a:p>
          <a:p>
            <a:pPr lvl="1"/>
            <a:r>
              <a:rPr lang="en-US" dirty="0"/>
              <a:t>Presence or absence of hearing loss. </a:t>
            </a:r>
          </a:p>
          <a:p>
            <a:pPr lvl="1"/>
            <a:r>
              <a:rPr lang="en-US" dirty="0"/>
              <a:t>Degree and Type of Loss &amp; Date of Diagnosis</a:t>
            </a:r>
          </a:p>
          <a:p>
            <a:pPr lvl="1"/>
            <a:r>
              <a:rPr lang="en-US" dirty="0"/>
              <a:t>Assistive Device (HA, CI, etc.) &amp; Date</a:t>
            </a:r>
          </a:p>
          <a:p>
            <a:pPr lvl="1"/>
            <a:r>
              <a:rPr lang="en-US" dirty="0"/>
              <a:t>Enrollment in Early Intervention</a:t>
            </a:r>
          </a:p>
          <a:p>
            <a:pPr lvl="1"/>
            <a:r>
              <a:rPr lang="en-US" dirty="0"/>
              <a:t>Other referrals, genetics, ophthalmologist, etc. </a:t>
            </a:r>
          </a:p>
          <a:p>
            <a:pPr lvl="1"/>
            <a:r>
              <a:rPr lang="en-US" dirty="0"/>
              <a:t>Results Inconclusive? Tell us anyway</a:t>
            </a:r>
            <a:r>
              <a:rPr lang="en-US" sz="2000" dirty="0"/>
              <a:t>!</a:t>
            </a:r>
          </a:p>
          <a:p>
            <a:pPr marL="114300" indent="0">
              <a:buNone/>
            </a:pPr>
            <a:r>
              <a:rPr lang="en-US" sz="2400" dirty="0"/>
              <a:t>* The OK NHSP provides a pre-populated form along with the parent letters. Encourage families to bring this with them to their baby’s screening appointment.</a:t>
            </a:r>
          </a:p>
          <a:p>
            <a:endParaRPr lang="en-US" dirty="0"/>
          </a:p>
        </p:txBody>
      </p:sp>
      <p:sp>
        <p:nvSpPr>
          <p:cNvPr id="5" name="Slide Number Placeholder 4">
            <a:extLst>
              <a:ext uri="{FF2B5EF4-FFF2-40B4-BE49-F238E27FC236}">
                <a16:creationId xmlns:a16="http://schemas.microsoft.com/office/drawing/2014/main" id="{4B87E4F7-284B-9241-A33D-46545EAE84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3102459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D03B-42E4-0A41-A3E6-2E2209931441}"/>
              </a:ext>
            </a:extLst>
          </p:cNvPr>
          <p:cNvSpPr>
            <a:spLocks noGrp="1"/>
          </p:cNvSpPr>
          <p:nvPr>
            <p:ph type="title"/>
          </p:nvPr>
        </p:nvSpPr>
        <p:spPr/>
        <p:txBody>
          <a:bodyPr/>
          <a:lstStyle/>
          <a:p>
            <a:r>
              <a:rPr lang="en-US" sz="4000" dirty="0"/>
              <a:t>Referrals (JCIH 2019)</a:t>
            </a:r>
          </a:p>
        </p:txBody>
      </p:sp>
      <p:sp>
        <p:nvSpPr>
          <p:cNvPr id="3" name="Text Placeholder 2">
            <a:extLst>
              <a:ext uri="{FF2B5EF4-FFF2-40B4-BE49-F238E27FC236}">
                <a16:creationId xmlns:a16="http://schemas.microsoft.com/office/drawing/2014/main" id="{B8BE36A7-5750-F74E-A881-014C24DBE8CE}"/>
              </a:ext>
            </a:extLst>
          </p:cNvPr>
          <p:cNvSpPr>
            <a:spLocks noGrp="1"/>
          </p:cNvSpPr>
          <p:nvPr>
            <p:ph type="body" idx="1"/>
          </p:nvPr>
        </p:nvSpPr>
        <p:spPr/>
        <p:txBody>
          <a:bodyPr/>
          <a:lstStyle/>
          <a:p>
            <a:r>
              <a:rPr lang="en-US" dirty="0"/>
              <a:t>Copy of diagnostic report sent to PCP and the state EHDI program with recommendations for medical and otologic evaluations </a:t>
            </a:r>
          </a:p>
          <a:p>
            <a:pPr marL="86360" indent="0">
              <a:buNone/>
            </a:pPr>
            <a:endParaRPr lang="en-US" dirty="0"/>
          </a:p>
          <a:p>
            <a:r>
              <a:rPr lang="en-US" dirty="0"/>
              <a:t>Referral to Part C early intervention program with a goal of 48 hours (JCIH, 2013) after diagnosis</a:t>
            </a:r>
          </a:p>
          <a:p>
            <a:endParaRPr lang="en-US" dirty="0"/>
          </a:p>
        </p:txBody>
      </p:sp>
      <p:sp>
        <p:nvSpPr>
          <p:cNvPr id="5" name="Slide Number Placeholder 4">
            <a:extLst>
              <a:ext uri="{FF2B5EF4-FFF2-40B4-BE49-F238E27FC236}">
                <a16:creationId xmlns:a16="http://schemas.microsoft.com/office/drawing/2014/main" id="{30332B8D-9241-F149-B8DE-AC43CF5AAB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500446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F034-282A-FB42-AE01-975843CBBD3E}"/>
              </a:ext>
            </a:extLst>
          </p:cNvPr>
          <p:cNvSpPr>
            <a:spLocks noGrp="1"/>
          </p:cNvSpPr>
          <p:nvPr>
            <p:ph type="title"/>
          </p:nvPr>
        </p:nvSpPr>
        <p:spPr/>
        <p:txBody>
          <a:bodyPr/>
          <a:lstStyle/>
          <a:p>
            <a:r>
              <a:rPr lang="en-US" dirty="0"/>
              <a:t>(5) Reporting</a:t>
            </a:r>
          </a:p>
        </p:txBody>
      </p:sp>
      <p:sp>
        <p:nvSpPr>
          <p:cNvPr id="3" name="Text Placeholder 2">
            <a:extLst>
              <a:ext uri="{FF2B5EF4-FFF2-40B4-BE49-F238E27FC236}">
                <a16:creationId xmlns:a16="http://schemas.microsoft.com/office/drawing/2014/main" id="{BD4AA1E5-4C49-5948-9D0E-776BB9857101}"/>
              </a:ext>
            </a:extLst>
          </p:cNvPr>
          <p:cNvSpPr>
            <a:spLocks noGrp="1"/>
          </p:cNvSpPr>
          <p:nvPr>
            <p:ph type="body" idx="1"/>
          </p:nvPr>
        </p:nvSpPr>
        <p:spPr/>
        <p:txBody>
          <a:bodyPr/>
          <a:lstStyle/>
          <a:p>
            <a:r>
              <a:rPr lang="en-US" dirty="0"/>
              <a:t>Report even if “inconclusive”</a:t>
            </a:r>
          </a:p>
          <a:p>
            <a:r>
              <a:rPr lang="en-US" dirty="0"/>
              <a:t>Report “No Shows”</a:t>
            </a:r>
          </a:p>
          <a:p>
            <a:r>
              <a:rPr lang="en-US" dirty="0"/>
              <a:t>Report any follow up audiology dates</a:t>
            </a:r>
          </a:p>
          <a:p>
            <a:r>
              <a:rPr lang="en-US" dirty="0"/>
              <a:t>Report hearing technology fitting dates</a:t>
            </a:r>
          </a:p>
          <a:p>
            <a:r>
              <a:rPr lang="en-US" dirty="0"/>
              <a:t>Report EI referral dates</a:t>
            </a:r>
          </a:p>
          <a:p>
            <a:endParaRPr lang="en-US" dirty="0"/>
          </a:p>
        </p:txBody>
      </p:sp>
      <p:sp>
        <p:nvSpPr>
          <p:cNvPr id="5" name="Slide Number Placeholder 4">
            <a:extLst>
              <a:ext uri="{FF2B5EF4-FFF2-40B4-BE49-F238E27FC236}">
                <a16:creationId xmlns:a16="http://schemas.microsoft.com/office/drawing/2014/main" id="{62CE7EC2-5761-4243-910A-EC1B7A7359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349508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US"/>
              <a:t>Learning Outcomes</a:t>
            </a:r>
            <a:endParaRPr/>
          </a:p>
        </p:txBody>
      </p:sp>
      <p:sp>
        <p:nvSpPr>
          <p:cNvPr id="118" name="Google Shape;118;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87312" indent="0">
              <a:buNone/>
            </a:pPr>
            <a:r>
              <a:rPr lang="en-US" dirty="0"/>
              <a:t>After this course, participants will be able to:</a:t>
            </a:r>
          </a:p>
          <a:p>
            <a:r>
              <a:rPr lang="en-US" dirty="0"/>
              <a:t>Describe the ethical rationale for audiologists functioning as care coordinator in the EHDI process</a:t>
            </a:r>
          </a:p>
          <a:p>
            <a:r>
              <a:rPr lang="en-US" dirty="0"/>
              <a:t>Describe the ethical rationale for considering whether a specific audiologist is the best resource to serve a family</a:t>
            </a:r>
          </a:p>
          <a:p>
            <a:r>
              <a:rPr lang="en-US" dirty="0"/>
              <a:t>Summarize the benefits of family partnerships and early intervention</a:t>
            </a:r>
            <a:endParaRPr dirty="0"/>
          </a:p>
        </p:txBody>
      </p:sp>
      <p:sp>
        <p:nvSpPr>
          <p:cNvPr id="2" name="Slide Number Placeholder 1">
            <a:extLst>
              <a:ext uri="{FF2B5EF4-FFF2-40B4-BE49-F238E27FC236}">
                <a16:creationId xmlns:a16="http://schemas.microsoft.com/office/drawing/2014/main" id="{2427F5B5-E61A-DF43-81B6-A2D47CC675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5" name="Picture 4" descr="Graphical user interface, text&#10;&#10;Description automatically generated">
            <a:extLst>
              <a:ext uri="{FF2B5EF4-FFF2-40B4-BE49-F238E27FC236}">
                <a16:creationId xmlns:a16="http://schemas.microsoft.com/office/drawing/2014/main" id="{671D56D9-AF4A-714C-ABC9-1284A26F3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8330" y="5857716"/>
            <a:ext cx="2498725" cy="87617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8D1721-F972-FE44-A123-24BB1B7E3451}"/>
              </a:ext>
            </a:extLst>
          </p:cNvPr>
          <p:cNvSpPr>
            <a:spLocks noGrp="1"/>
          </p:cNvSpPr>
          <p:nvPr>
            <p:ph type="title"/>
          </p:nvPr>
        </p:nvSpPr>
        <p:spPr/>
        <p:txBody>
          <a:bodyPr/>
          <a:lstStyle/>
          <a:p>
            <a:r>
              <a:rPr lang="en-US" dirty="0"/>
              <a:t>Updated Reporting Form</a:t>
            </a:r>
          </a:p>
        </p:txBody>
      </p:sp>
      <p:sp>
        <p:nvSpPr>
          <p:cNvPr id="3" name="Slide Number Placeholder 2">
            <a:extLst>
              <a:ext uri="{FF2B5EF4-FFF2-40B4-BE49-F238E27FC236}">
                <a16:creationId xmlns:a16="http://schemas.microsoft.com/office/drawing/2014/main" id="{53BE331A-4A41-444F-BC72-8714EDA8EA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pic>
        <p:nvPicPr>
          <p:cNvPr id="7" name="Picture 1">
            <a:extLst>
              <a:ext uri="{FF2B5EF4-FFF2-40B4-BE49-F238E27FC236}">
                <a16:creationId xmlns:a16="http://schemas.microsoft.com/office/drawing/2014/main" id="{5A590A58-331D-1946-8E5E-6E701E1332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16" y="2029757"/>
            <a:ext cx="3001761" cy="4306875"/>
          </a:xfrm>
          <a:prstGeom prst="rect">
            <a:avLst/>
          </a:prstGeom>
          <a:noFill/>
          <a:ln w="9525">
            <a:solidFill>
              <a:schemeClr val="tx1"/>
            </a:solidFill>
            <a:miter lim="800000"/>
            <a:headEnd/>
            <a:tailEnd/>
          </a:ln>
          <a:effectLst/>
        </p:spPr>
      </p:pic>
      <p:pic>
        <p:nvPicPr>
          <p:cNvPr id="8" name="Picture 7" descr="Text&#10;&#10;Description automatically generated">
            <a:extLst>
              <a:ext uri="{FF2B5EF4-FFF2-40B4-BE49-F238E27FC236}">
                <a16:creationId xmlns:a16="http://schemas.microsoft.com/office/drawing/2014/main" id="{7D132DD7-D03D-2D48-B338-26E5A6CB1EBB}"/>
              </a:ext>
            </a:extLst>
          </p:cNvPr>
          <p:cNvPicPr>
            <a:picLocks noChangeAspect="1"/>
          </p:cNvPicPr>
          <p:nvPr/>
        </p:nvPicPr>
        <p:blipFill>
          <a:blip r:embed="rId4"/>
          <a:stretch>
            <a:fillRect/>
          </a:stretch>
        </p:blipFill>
        <p:spPr>
          <a:xfrm>
            <a:off x="4923025" y="1986058"/>
            <a:ext cx="3381699" cy="4331453"/>
          </a:xfrm>
          <a:prstGeom prst="rect">
            <a:avLst/>
          </a:prstGeom>
          <a:ln>
            <a:solidFill>
              <a:schemeClr val="accent1"/>
            </a:solidFill>
          </a:ln>
        </p:spPr>
      </p:pic>
      <p:sp>
        <p:nvSpPr>
          <p:cNvPr id="2" name="Rectangle 1">
            <a:extLst>
              <a:ext uri="{FF2B5EF4-FFF2-40B4-BE49-F238E27FC236}">
                <a16:creationId xmlns:a16="http://schemas.microsoft.com/office/drawing/2014/main" id="{B74A06AF-D358-984E-A2E9-280397C00586}"/>
              </a:ext>
            </a:extLst>
          </p:cNvPr>
          <p:cNvSpPr/>
          <p:nvPr/>
        </p:nvSpPr>
        <p:spPr>
          <a:xfrm>
            <a:off x="1398467" y="6413699"/>
            <a:ext cx="7461472" cy="307777"/>
          </a:xfrm>
          <a:prstGeom prst="rect">
            <a:avLst/>
          </a:prstGeom>
        </p:spPr>
        <p:txBody>
          <a:bodyPr wrap="square">
            <a:spAutoFit/>
          </a:bodyPr>
          <a:lstStyle/>
          <a:p>
            <a:pPr>
              <a:spcBef>
                <a:spcPct val="50000"/>
              </a:spcBef>
            </a:pPr>
            <a:r>
              <a:rPr lang="en-US" altLang="en-US" sz="1400" dirty="0">
                <a:solidFill>
                  <a:prstClr val="black"/>
                </a:solidFill>
              </a:rPr>
              <a:t>Available online at </a:t>
            </a:r>
            <a:r>
              <a:rPr lang="en-US" sz="1400" u="sng" dirty="0">
                <a:solidFill>
                  <a:prstClr val="black"/>
                </a:solidFill>
                <a:hlinkClick r:id="rId5"/>
              </a:rPr>
              <a:t>http://nhsp.health.ok.gov</a:t>
            </a:r>
            <a:r>
              <a:rPr lang="en-US" sz="1400" u="sng" dirty="0">
                <a:solidFill>
                  <a:prstClr val="black"/>
                </a:solidFill>
              </a:rPr>
              <a:t> </a:t>
            </a:r>
            <a:r>
              <a:rPr lang="en-US" sz="1400" dirty="0">
                <a:solidFill>
                  <a:prstClr val="black"/>
                </a:solidFill>
              </a:rPr>
              <a:t>under Hearing Screening Brochures and Forms </a:t>
            </a:r>
          </a:p>
        </p:txBody>
      </p:sp>
    </p:spTree>
    <p:extLst>
      <p:ext uri="{BB962C8B-B14F-4D97-AF65-F5344CB8AC3E}">
        <p14:creationId xmlns:p14="http://schemas.microsoft.com/office/powerpoint/2010/main" val="2257552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2BA68F-41DE-124A-ABCE-FEA15C80A32E}"/>
              </a:ext>
            </a:extLst>
          </p:cNvPr>
          <p:cNvSpPr>
            <a:spLocks noGrp="1"/>
          </p:cNvSpPr>
          <p:nvPr>
            <p:ph type="title"/>
          </p:nvPr>
        </p:nvSpPr>
        <p:spPr>
          <a:xfrm>
            <a:off x="588894" y="1110141"/>
            <a:ext cx="8271045" cy="991507"/>
          </a:xfrm>
        </p:spPr>
        <p:txBody>
          <a:bodyPr/>
          <a:lstStyle/>
          <a:p>
            <a:r>
              <a:rPr lang="en-US" dirty="0"/>
              <a:t>(1) Follow-Up: Tips for Reporting</a:t>
            </a:r>
          </a:p>
        </p:txBody>
      </p:sp>
      <p:sp>
        <p:nvSpPr>
          <p:cNvPr id="7" name="Text Placeholder 6">
            <a:extLst>
              <a:ext uri="{FF2B5EF4-FFF2-40B4-BE49-F238E27FC236}">
                <a16:creationId xmlns:a16="http://schemas.microsoft.com/office/drawing/2014/main" id="{395A3305-17E1-9A4B-B457-E7535FD6616A}"/>
              </a:ext>
            </a:extLst>
          </p:cNvPr>
          <p:cNvSpPr>
            <a:spLocks noGrp="1"/>
          </p:cNvSpPr>
          <p:nvPr>
            <p:ph type="body" idx="1"/>
          </p:nvPr>
        </p:nvSpPr>
        <p:spPr/>
        <p:txBody>
          <a:bodyPr/>
          <a:lstStyle/>
          <a:p>
            <a:r>
              <a:rPr lang="en-US" sz="3200" dirty="0"/>
              <a:t>Baby’s DOB and biological mom’s FIRST name </a:t>
            </a:r>
          </a:p>
          <a:p>
            <a:pPr lvl="1"/>
            <a:r>
              <a:rPr lang="en-US" sz="2800" dirty="0"/>
              <a:t>Include biological mom’s FIRST name on all results/reports sent to NHSP.</a:t>
            </a:r>
          </a:p>
          <a:p>
            <a:pPr lvl="1"/>
            <a:r>
              <a:rPr lang="en-US" sz="2800" dirty="0"/>
              <a:t>If in foster care, please ask if the biological mom is known</a:t>
            </a:r>
          </a:p>
          <a:p>
            <a:pPr lvl="2"/>
            <a:r>
              <a:rPr lang="en-US" sz="2400" dirty="0"/>
              <a:t>A large percentage of foster children in OK are in “kinship placements,” meaning that the name of bio mom is often known to the foster family.</a:t>
            </a:r>
          </a:p>
          <a:p>
            <a:endParaRPr lang="en-US" dirty="0"/>
          </a:p>
        </p:txBody>
      </p:sp>
      <p:sp>
        <p:nvSpPr>
          <p:cNvPr id="2" name="Slide Number Placeholder 1">
            <a:extLst>
              <a:ext uri="{FF2B5EF4-FFF2-40B4-BE49-F238E27FC236}">
                <a16:creationId xmlns:a16="http://schemas.microsoft.com/office/drawing/2014/main" id="{B7C67BEB-C3FC-EA4B-91CC-B364368601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1244013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2BA68F-41DE-124A-ABCE-FEA15C80A32E}"/>
              </a:ext>
            </a:extLst>
          </p:cNvPr>
          <p:cNvSpPr>
            <a:spLocks noGrp="1"/>
          </p:cNvSpPr>
          <p:nvPr>
            <p:ph type="title"/>
          </p:nvPr>
        </p:nvSpPr>
        <p:spPr>
          <a:xfrm>
            <a:off x="588894" y="1110141"/>
            <a:ext cx="8271045" cy="991507"/>
          </a:xfrm>
        </p:spPr>
        <p:txBody>
          <a:bodyPr/>
          <a:lstStyle/>
          <a:p>
            <a:r>
              <a:rPr lang="en-US" dirty="0"/>
              <a:t>(2) Follow-Up: Tips for Reporting</a:t>
            </a:r>
          </a:p>
        </p:txBody>
      </p:sp>
      <p:sp>
        <p:nvSpPr>
          <p:cNvPr id="7" name="Text Placeholder 6">
            <a:extLst>
              <a:ext uri="{FF2B5EF4-FFF2-40B4-BE49-F238E27FC236}">
                <a16:creationId xmlns:a16="http://schemas.microsoft.com/office/drawing/2014/main" id="{395A3305-17E1-9A4B-B457-E7535FD6616A}"/>
              </a:ext>
            </a:extLst>
          </p:cNvPr>
          <p:cNvSpPr>
            <a:spLocks noGrp="1"/>
          </p:cNvSpPr>
          <p:nvPr>
            <p:ph type="body" idx="1"/>
          </p:nvPr>
        </p:nvSpPr>
        <p:spPr/>
        <p:txBody>
          <a:bodyPr/>
          <a:lstStyle/>
          <a:p>
            <a:r>
              <a:rPr lang="en-US" sz="3200" dirty="0"/>
              <a:t>Send reports after</a:t>
            </a:r>
            <a:r>
              <a:rPr lang="en-US" sz="3200" dirty="0">
                <a:solidFill>
                  <a:srgbClr val="FF0000"/>
                </a:solidFill>
              </a:rPr>
              <a:t> each </a:t>
            </a:r>
            <a:r>
              <a:rPr lang="en-US" sz="3200" dirty="0"/>
              <a:t>clinic visit, even if results are inconclusive</a:t>
            </a:r>
          </a:p>
          <a:p>
            <a:r>
              <a:rPr lang="en-US" sz="3200" dirty="0"/>
              <a:t>Do NOT hold on to reports waiting to rule in/out hearing loss</a:t>
            </a:r>
          </a:p>
          <a:p>
            <a:r>
              <a:rPr lang="en-US" sz="3200" dirty="0">
                <a:solidFill>
                  <a:srgbClr val="FF0000"/>
                </a:solidFill>
              </a:rPr>
              <a:t>Remember: </a:t>
            </a:r>
            <a:r>
              <a:rPr lang="en-US" sz="3200" dirty="0"/>
              <a:t>While you are waiting, NHSP is contacting families and PCP’s, not knowing that child is already appropriately accessing care (1-3-6).</a:t>
            </a:r>
          </a:p>
          <a:p>
            <a:endParaRPr lang="en-US" dirty="0"/>
          </a:p>
        </p:txBody>
      </p:sp>
      <p:sp>
        <p:nvSpPr>
          <p:cNvPr id="2" name="Slide Number Placeholder 1">
            <a:extLst>
              <a:ext uri="{FF2B5EF4-FFF2-40B4-BE49-F238E27FC236}">
                <a16:creationId xmlns:a16="http://schemas.microsoft.com/office/drawing/2014/main" id="{6D7601D0-60EB-C24B-AD2A-11644F2753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Tree>
    <p:extLst>
      <p:ext uri="{BB962C8B-B14F-4D97-AF65-F5344CB8AC3E}">
        <p14:creationId xmlns:p14="http://schemas.microsoft.com/office/powerpoint/2010/main" val="472670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4CAE-1EBF-4844-AAFD-E85A8A2CCF19}"/>
              </a:ext>
            </a:extLst>
          </p:cNvPr>
          <p:cNvSpPr>
            <a:spLocks noGrp="1"/>
          </p:cNvSpPr>
          <p:nvPr>
            <p:ph type="title"/>
          </p:nvPr>
        </p:nvSpPr>
        <p:spPr/>
        <p:txBody>
          <a:bodyPr/>
          <a:lstStyle/>
          <a:p>
            <a:r>
              <a:rPr lang="en-US" dirty="0"/>
              <a:t>Part C EI Tracking Forms</a:t>
            </a:r>
          </a:p>
        </p:txBody>
      </p:sp>
      <p:sp>
        <p:nvSpPr>
          <p:cNvPr id="3" name="Slide Number Placeholder 2">
            <a:extLst>
              <a:ext uri="{FF2B5EF4-FFF2-40B4-BE49-F238E27FC236}">
                <a16:creationId xmlns:a16="http://schemas.microsoft.com/office/drawing/2014/main" id="{C9882C30-C82B-B245-BDD0-8BD6EE0AAA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pic>
        <p:nvPicPr>
          <p:cNvPr id="5" name="Content Placeholder 3">
            <a:extLst>
              <a:ext uri="{FF2B5EF4-FFF2-40B4-BE49-F238E27FC236}">
                <a16:creationId xmlns:a16="http://schemas.microsoft.com/office/drawing/2014/main" id="{0FD8FA07-B64D-A341-83AC-159F14E7BA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0836" y="1868555"/>
            <a:ext cx="7416800" cy="1965769"/>
          </a:xfrm>
          <a:prstGeom prst="rect">
            <a:avLst/>
          </a:prstGeom>
          <a:noFill/>
          <a:ln>
            <a:noFill/>
          </a:ln>
        </p:spPr>
      </p:pic>
      <p:pic>
        <p:nvPicPr>
          <p:cNvPr id="7" name="Picture 6">
            <a:extLst>
              <a:ext uri="{FF2B5EF4-FFF2-40B4-BE49-F238E27FC236}">
                <a16:creationId xmlns:a16="http://schemas.microsoft.com/office/drawing/2014/main" id="{7F1EACE5-513B-EB4B-942A-2195E6EA57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4997" y="3819334"/>
            <a:ext cx="6498167" cy="2537485"/>
          </a:xfrm>
          <a:prstGeom prst="rect">
            <a:avLst/>
          </a:prstGeom>
        </p:spPr>
      </p:pic>
    </p:spTree>
    <p:extLst>
      <p:ext uri="{BB962C8B-B14F-4D97-AF65-F5344CB8AC3E}">
        <p14:creationId xmlns:p14="http://schemas.microsoft.com/office/powerpoint/2010/main" val="3125850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C768-372E-CF4F-AB8B-99DCF8FC5FDF}"/>
              </a:ext>
            </a:extLst>
          </p:cNvPr>
          <p:cNvSpPr>
            <a:spLocks noGrp="1"/>
          </p:cNvSpPr>
          <p:nvPr>
            <p:ph type="title"/>
          </p:nvPr>
        </p:nvSpPr>
        <p:spPr/>
        <p:txBody>
          <a:bodyPr/>
          <a:lstStyle/>
          <a:p>
            <a:r>
              <a:rPr lang="en-US" dirty="0"/>
              <a:t>Audiology Reverse Tracking</a:t>
            </a:r>
          </a:p>
        </p:txBody>
      </p:sp>
      <p:sp>
        <p:nvSpPr>
          <p:cNvPr id="3" name="Text Placeholder 2">
            <a:extLst>
              <a:ext uri="{FF2B5EF4-FFF2-40B4-BE49-F238E27FC236}">
                <a16:creationId xmlns:a16="http://schemas.microsoft.com/office/drawing/2014/main" id="{90A70BEC-41A2-FF47-B5B8-1901F4670703}"/>
              </a:ext>
            </a:extLst>
          </p:cNvPr>
          <p:cNvSpPr>
            <a:spLocks noGrp="1"/>
          </p:cNvSpPr>
          <p:nvPr>
            <p:ph type="body" idx="1"/>
          </p:nvPr>
        </p:nvSpPr>
        <p:spPr>
          <a:xfrm>
            <a:off x="588895" y="2154803"/>
            <a:ext cx="3983105" cy="4277802"/>
          </a:xfrm>
        </p:spPr>
        <p:txBody>
          <a:bodyPr/>
          <a:lstStyle/>
          <a:p>
            <a:r>
              <a:rPr lang="en-US" dirty="0"/>
              <a:t>Request for missing data sent by fax weekly, or as needed</a:t>
            </a:r>
          </a:p>
          <a:p>
            <a:r>
              <a:rPr lang="en-US" dirty="0"/>
              <a:t>Avoids cases being deemed “Loss to documentation”</a:t>
            </a:r>
          </a:p>
          <a:p>
            <a:r>
              <a:rPr lang="en-US" dirty="0"/>
              <a:t>Clinics given 1 week to respon</a:t>
            </a:r>
            <a:r>
              <a:rPr lang="en-US" sz="2400" dirty="0"/>
              <a:t>d</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DAECE2DD-333C-B742-A33B-8B45288701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pic>
        <p:nvPicPr>
          <p:cNvPr id="10" name="Picture 9" descr="Form for audiology tracking">
            <a:extLst>
              <a:ext uri="{FF2B5EF4-FFF2-40B4-BE49-F238E27FC236}">
                <a16:creationId xmlns:a16="http://schemas.microsoft.com/office/drawing/2014/main" id="{7D7D3586-E4D4-C047-B7E3-F6A69008F70F}"/>
              </a:ext>
            </a:extLst>
          </p:cNvPr>
          <p:cNvPicPr>
            <a:picLocks noChangeAspect="1"/>
          </p:cNvPicPr>
          <p:nvPr/>
        </p:nvPicPr>
        <p:blipFill>
          <a:blip r:embed="rId2"/>
          <a:stretch>
            <a:fillRect/>
          </a:stretch>
        </p:blipFill>
        <p:spPr>
          <a:xfrm>
            <a:off x="4999362" y="2002420"/>
            <a:ext cx="3635012" cy="4536494"/>
          </a:xfrm>
          <a:prstGeom prst="rect">
            <a:avLst/>
          </a:prstGeom>
          <a:ln>
            <a:solidFill>
              <a:schemeClr val="accent3">
                <a:lumMod val="10000"/>
              </a:schemeClr>
            </a:solidFill>
          </a:ln>
        </p:spPr>
      </p:pic>
    </p:spTree>
    <p:extLst>
      <p:ext uri="{BB962C8B-B14F-4D97-AF65-F5344CB8AC3E}">
        <p14:creationId xmlns:p14="http://schemas.microsoft.com/office/powerpoint/2010/main" val="895824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ABAA-C56C-AB43-9790-DDE0F0A09DE6}"/>
              </a:ext>
            </a:extLst>
          </p:cNvPr>
          <p:cNvSpPr>
            <a:spLocks noGrp="1"/>
          </p:cNvSpPr>
          <p:nvPr>
            <p:ph type="title"/>
          </p:nvPr>
        </p:nvSpPr>
        <p:spPr/>
        <p:txBody>
          <a:bodyPr/>
          <a:lstStyle/>
          <a:p>
            <a:r>
              <a:rPr lang="en-US" sz="4000" dirty="0"/>
              <a:t>Sensing a Problem with a Hospital?</a:t>
            </a:r>
          </a:p>
        </p:txBody>
      </p:sp>
      <p:sp>
        <p:nvSpPr>
          <p:cNvPr id="3" name="Text Placeholder 2">
            <a:extLst>
              <a:ext uri="{FF2B5EF4-FFF2-40B4-BE49-F238E27FC236}">
                <a16:creationId xmlns:a16="http://schemas.microsoft.com/office/drawing/2014/main" id="{E0C152B8-B222-B94D-B46F-25D3FAB76501}"/>
              </a:ext>
            </a:extLst>
          </p:cNvPr>
          <p:cNvSpPr>
            <a:spLocks noGrp="1"/>
          </p:cNvSpPr>
          <p:nvPr>
            <p:ph type="body" idx="1"/>
          </p:nvPr>
        </p:nvSpPr>
        <p:spPr/>
        <p:txBody>
          <a:bodyPr/>
          <a:lstStyle/>
          <a:p>
            <a:r>
              <a:rPr lang="en-US" sz="2400" dirty="0"/>
              <a:t>NHSP can help!</a:t>
            </a:r>
          </a:p>
          <a:p>
            <a:r>
              <a:rPr lang="en-US" sz="2400" dirty="0"/>
              <a:t>NHSP will request updates from hospitals for missing/ conflicting results; results will go on Quarterly Hospital Hearing Reports for Quality Assurance purposes </a:t>
            </a:r>
          </a:p>
          <a:p>
            <a:r>
              <a:rPr lang="en-US" sz="2400" dirty="0"/>
              <a:t>Notify NHSP about problems you are seeing from hospitals</a:t>
            </a:r>
          </a:p>
          <a:p>
            <a:pPr lvl="1"/>
            <a:r>
              <a:rPr lang="en-US" sz="2000" dirty="0"/>
              <a:t> Numerous refers</a:t>
            </a:r>
          </a:p>
          <a:p>
            <a:pPr lvl="1"/>
            <a:r>
              <a:rPr lang="en-US" sz="2000" dirty="0"/>
              <a:t> Poor parent education</a:t>
            </a:r>
          </a:p>
          <a:p>
            <a:pPr lvl="1"/>
            <a:r>
              <a:rPr lang="en-US" sz="2000" dirty="0"/>
              <a:t> Telling parents not to worry</a:t>
            </a:r>
          </a:p>
          <a:p>
            <a:r>
              <a:rPr lang="en-US" sz="2400" dirty="0"/>
              <a:t>Ask parents to contact our team to share their story</a:t>
            </a:r>
          </a:p>
          <a:p>
            <a:endParaRPr lang="en-US" dirty="0"/>
          </a:p>
        </p:txBody>
      </p:sp>
      <p:sp>
        <p:nvSpPr>
          <p:cNvPr id="5" name="Slide Number Placeholder 4">
            <a:extLst>
              <a:ext uri="{FF2B5EF4-FFF2-40B4-BE49-F238E27FC236}">
                <a16:creationId xmlns:a16="http://schemas.microsoft.com/office/drawing/2014/main" id="{7D8C3C37-80BA-794D-BD65-9BA9C5FBE2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spTree>
    <p:extLst>
      <p:ext uri="{BB962C8B-B14F-4D97-AF65-F5344CB8AC3E}">
        <p14:creationId xmlns:p14="http://schemas.microsoft.com/office/powerpoint/2010/main" val="78088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91E4-27FE-154C-B364-D417DC8314E1}"/>
              </a:ext>
            </a:extLst>
          </p:cNvPr>
          <p:cNvSpPr>
            <a:spLocks noGrp="1"/>
          </p:cNvSpPr>
          <p:nvPr>
            <p:ph type="title"/>
          </p:nvPr>
        </p:nvSpPr>
        <p:spPr/>
        <p:txBody>
          <a:bodyPr/>
          <a:lstStyle/>
          <a:p>
            <a:r>
              <a:rPr lang="en-US" sz="4000" dirty="0"/>
              <a:t>Refer to Other Appropriate Services</a:t>
            </a:r>
          </a:p>
        </p:txBody>
      </p:sp>
      <p:sp>
        <p:nvSpPr>
          <p:cNvPr id="3" name="Text Placeholder 2">
            <a:extLst>
              <a:ext uri="{FF2B5EF4-FFF2-40B4-BE49-F238E27FC236}">
                <a16:creationId xmlns:a16="http://schemas.microsoft.com/office/drawing/2014/main" id="{B3B0BC48-AC0D-4E47-946A-02E22DDEB1A4}"/>
              </a:ext>
            </a:extLst>
          </p:cNvPr>
          <p:cNvSpPr>
            <a:spLocks noGrp="1"/>
          </p:cNvSpPr>
          <p:nvPr>
            <p:ph type="body" idx="1"/>
          </p:nvPr>
        </p:nvSpPr>
        <p:spPr/>
        <p:txBody>
          <a:bodyPr/>
          <a:lstStyle/>
          <a:p>
            <a:r>
              <a:rPr lang="en-US" dirty="0"/>
              <a:t>Work with medical home for these referrals</a:t>
            </a:r>
          </a:p>
          <a:p>
            <a:pPr lvl="1"/>
            <a:r>
              <a:rPr lang="en-US" dirty="0"/>
              <a:t>Otolaryngologist</a:t>
            </a:r>
          </a:p>
          <a:p>
            <a:pPr lvl="1"/>
            <a:r>
              <a:rPr lang="en-US" dirty="0"/>
              <a:t>Genetics</a:t>
            </a:r>
          </a:p>
          <a:p>
            <a:pPr lvl="1"/>
            <a:r>
              <a:rPr lang="en-US" dirty="0"/>
              <a:t>Ophthalmologist</a:t>
            </a:r>
          </a:p>
          <a:p>
            <a:r>
              <a:rPr lang="en-US" dirty="0"/>
              <a:t>Work with partners for these referrals</a:t>
            </a:r>
          </a:p>
          <a:p>
            <a:pPr lvl="1"/>
            <a:r>
              <a:rPr lang="en-US" dirty="0"/>
              <a:t>Parent-to-Parent Support</a:t>
            </a:r>
          </a:p>
          <a:p>
            <a:pPr lvl="1"/>
            <a:r>
              <a:rPr lang="en-US" dirty="0"/>
              <a:t>Deaf/HH Adult Role Models &amp; Mentors </a:t>
            </a:r>
          </a:p>
        </p:txBody>
      </p:sp>
      <p:sp>
        <p:nvSpPr>
          <p:cNvPr id="5" name="Slide Number Placeholder 4">
            <a:extLst>
              <a:ext uri="{FF2B5EF4-FFF2-40B4-BE49-F238E27FC236}">
                <a16:creationId xmlns:a16="http://schemas.microsoft.com/office/drawing/2014/main" id="{26A2D871-C12F-374C-8ED9-AF28B86792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spTree>
    <p:extLst>
      <p:ext uri="{BB962C8B-B14F-4D97-AF65-F5344CB8AC3E}">
        <p14:creationId xmlns:p14="http://schemas.microsoft.com/office/powerpoint/2010/main" val="3724282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7C1518-1F95-E648-A243-553EED556A8B}"/>
              </a:ext>
            </a:extLst>
          </p:cNvPr>
          <p:cNvSpPr txBox="1">
            <a:spLocks/>
          </p:cNvSpPr>
          <p:nvPr/>
        </p:nvSpPr>
        <p:spPr>
          <a:xfrm>
            <a:off x="314334" y="893650"/>
            <a:ext cx="8545605" cy="8373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1pPr>
            <a:lvl2pPr marR="0" lvl="1"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2pPr>
            <a:lvl3pPr marR="0" lvl="2"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3pPr>
            <a:lvl4pPr marR="0" lvl="3"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4pPr>
            <a:lvl5pPr marR="0" lvl="4"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5pPr>
            <a:lvl6pPr marR="0" lvl="5"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6pPr>
            <a:lvl7pPr marR="0" lvl="6"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7pPr>
            <a:lvl8pPr marR="0" lvl="7"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8pPr>
            <a:lvl9pPr marR="0" lvl="8" algn="r"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Helvetica Neue Light"/>
                <a:ea typeface="Helvetica Neue Light"/>
                <a:cs typeface="Helvetica Neue Light"/>
                <a:sym typeface="Helvetica Neue Light"/>
              </a:defRPr>
            </a:lvl9pPr>
          </a:lstStyle>
          <a:p>
            <a:pPr algn="ctr" defTabSz="685800">
              <a:spcAft>
                <a:spcPts val="450"/>
              </a:spcAft>
            </a:pPr>
            <a:r>
              <a:rPr lang="en-US" sz="4000" dirty="0"/>
              <a:t>EHDI PALS</a:t>
            </a:r>
          </a:p>
        </p:txBody>
      </p:sp>
      <p:sp>
        <p:nvSpPr>
          <p:cNvPr id="6" name="Content Placeholder 2">
            <a:extLst>
              <a:ext uri="{FF2B5EF4-FFF2-40B4-BE49-F238E27FC236}">
                <a16:creationId xmlns:a16="http://schemas.microsoft.com/office/drawing/2014/main" id="{8358635D-DF55-3042-9D65-3F4B0E65E4E0}"/>
              </a:ext>
            </a:extLst>
          </p:cNvPr>
          <p:cNvSpPr txBox="1">
            <a:spLocks/>
          </p:cNvSpPr>
          <p:nvPr/>
        </p:nvSpPr>
        <p:spPr>
          <a:xfrm>
            <a:off x="342900" y="1481204"/>
            <a:ext cx="8420100" cy="4665489"/>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1400"/>
              <a:buFont typeface="Arial"/>
              <a:buNone/>
              <a:defRPr sz="2800" b="0" i="0" u="none" strike="noStrike" cap="none">
                <a:solidFill>
                  <a:schemeClr val="dk1"/>
                </a:solidFill>
                <a:latin typeface="Helvetica Neue Light"/>
                <a:ea typeface="Helvetica Neue Light"/>
                <a:cs typeface="Helvetica Neue Light"/>
                <a:sym typeface="Helvetica Neue Light"/>
              </a:defRPr>
            </a:lvl1pPr>
            <a:lvl2pPr marL="914400" marR="0" lvl="1" indent="-228600" algn="l" rtl="0">
              <a:lnSpc>
                <a:spcPct val="90000"/>
              </a:lnSpc>
              <a:spcBef>
                <a:spcPts val="500"/>
              </a:spcBef>
              <a:spcAft>
                <a:spcPts val="0"/>
              </a:spcAft>
              <a:buClr>
                <a:srgbClr val="000000"/>
              </a:buClr>
              <a:buSzPts val="1400"/>
              <a:buFont typeface="Arial"/>
              <a:buNone/>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l" rtl="0">
              <a:lnSpc>
                <a:spcPct val="90000"/>
              </a:lnSpc>
              <a:spcBef>
                <a:spcPts val="500"/>
              </a:spcBef>
              <a:spcAft>
                <a:spcPts val="0"/>
              </a:spcAft>
              <a:buClr>
                <a:srgbClr val="000000"/>
              </a:buClr>
              <a:buSzPts val="1400"/>
              <a:buFont typeface="Arial"/>
              <a:buNone/>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228600" algn="l" rtl="0">
              <a:lnSpc>
                <a:spcPct val="90000"/>
              </a:lnSpc>
              <a:spcBef>
                <a:spcPts val="500"/>
              </a:spcBef>
              <a:spcAft>
                <a:spcPts val="0"/>
              </a:spcAft>
              <a:buClr>
                <a:srgbClr val="000000"/>
              </a:buClr>
              <a:buSzPts val="1400"/>
              <a:buFont typeface="Arial"/>
              <a:buNone/>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228600" algn="l" rtl="0">
              <a:lnSpc>
                <a:spcPct val="90000"/>
              </a:lnSpc>
              <a:spcBef>
                <a:spcPts val="500"/>
              </a:spcBef>
              <a:spcAft>
                <a:spcPts val="0"/>
              </a:spcAft>
              <a:buClr>
                <a:srgbClr val="000000"/>
              </a:buClr>
              <a:buSzPts val="1400"/>
              <a:buFont typeface="Arial"/>
              <a:buNone/>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33363" indent="0"/>
            <a:r>
              <a:rPr lang="en-US" b="1" dirty="0">
                <a:solidFill>
                  <a:srgbClr val="0070C0"/>
                </a:solidFill>
                <a:hlinkClick r:id="rId3"/>
              </a:rPr>
              <a:t>https://ehdi-pals.org/</a:t>
            </a:r>
            <a:endParaRPr lang="en-US" b="1" dirty="0">
              <a:solidFill>
                <a:srgbClr val="0070C0"/>
              </a:solidFill>
            </a:endParaRPr>
          </a:p>
          <a:p>
            <a:pPr marL="684213" indent="-450850">
              <a:buFont typeface="Wingdings" panose="05000000000000000000" pitchFamily="2" charset="2"/>
              <a:buChar char="ü"/>
            </a:pPr>
            <a:r>
              <a:rPr lang="en-US" dirty="0"/>
              <a:t>Efforts now being led by NCHAM</a:t>
            </a:r>
          </a:p>
          <a:p>
            <a:pPr marL="684213" indent="-450850">
              <a:buFont typeface="Wingdings" panose="05000000000000000000" pitchFamily="2" charset="2"/>
              <a:buChar char="ü"/>
            </a:pPr>
            <a:r>
              <a:rPr lang="en-US" dirty="0"/>
              <a:t>Make sure to update your information</a:t>
            </a:r>
          </a:p>
          <a:p>
            <a:pPr marL="684213" indent="-450850">
              <a:buFont typeface="Wingdings" panose="05000000000000000000" pitchFamily="2" charset="2"/>
              <a:buChar char="ü"/>
            </a:pPr>
            <a:endParaRPr lang="en-US" dirty="0"/>
          </a:p>
        </p:txBody>
      </p:sp>
      <p:pic>
        <p:nvPicPr>
          <p:cNvPr id="7" name="Picture 6" descr="EHDI PALS Screen shot"/>
          <p:cNvPicPr>
            <a:picLocks noChangeAspect="1"/>
          </p:cNvPicPr>
          <p:nvPr/>
        </p:nvPicPr>
        <p:blipFill>
          <a:blip r:embed="rId4"/>
          <a:stretch>
            <a:fillRect/>
          </a:stretch>
        </p:blipFill>
        <p:spPr>
          <a:xfrm>
            <a:off x="589038" y="3232504"/>
            <a:ext cx="7927823" cy="3306410"/>
          </a:xfrm>
          <a:prstGeom prst="rect">
            <a:avLst/>
          </a:prstGeom>
        </p:spPr>
      </p:pic>
      <p:sp>
        <p:nvSpPr>
          <p:cNvPr id="2" name="Slide Number Placeholder 1">
            <a:extLst>
              <a:ext uri="{FF2B5EF4-FFF2-40B4-BE49-F238E27FC236}">
                <a16:creationId xmlns:a16="http://schemas.microsoft.com/office/drawing/2014/main" id="{F95D0A2B-F8F7-3944-B66A-BA3E01B551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1017107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A732-3947-B54B-8257-2D0C2A38D654}"/>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C7B72209-F7AC-364E-9392-D8A7D6D52B0B}"/>
              </a:ext>
            </a:extLst>
          </p:cNvPr>
          <p:cNvSpPr>
            <a:spLocks noGrp="1"/>
          </p:cNvSpPr>
          <p:nvPr>
            <p:ph type="body" idx="1"/>
          </p:nvPr>
        </p:nvSpPr>
        <p:spPr/>
        <p:txBody>
          <a:bodyPr/>
          <a:lstStyle/>
          <a:p>
            <a:pPr>
              <a:buFont typeface="Arial" panose="020B0604020202020204" pitchFamily="34" charset="0"/>
              <a:buChar char="•"/>
            </a:pPr>
            <a:r>
              <a:rPr lang="en-US" dirty="0"/>
              <a:t>Audiologists can look at initial results through the web-based portal</a:t>
            </a:r>
          </a:p>
          <a:p>
            <a:pPr>
              <a:buFont typeface="Arial" panose="020B0604020202020204" pitchFamily="34" charset="0"/>
              <a:buChar char="•"/>
            </a:pPr>
            <a:r>
              <a:rPr lang="en-US" dirty="0"/>
              <a:t>NHSP contacts audiologists for missing diagnostic results and for EI referral information</a:t>
            </a:r>
          </a:p>
          <a:p>
            <a:pPr>
              <a:buFont typeface="Arial" panose="020B0604020202020204" pitchFamily="34" charset="0"/>
              <a:buChar char="•"/>
            </a:pPr>
            <a:r>
              <a:rPr lang="en-US" dirty="0"/>
              <a:t>NHSP contacts hospitals for conflicting information reported by audiologists/parents</a:t>
            </a:r>
          </a:p>
          <a:p>
            <a:pPr>
              <a:buFont typeface="Arial" panose="020B0604020202020204" pitchFamily="34" charset="0"/>
              <a:buChar char="•"/>
            </a:pPr>
            <a:r>
              <a:rPr lang="en-US" dirty="0"/>
              <a:t>All pediatric audiologists licensed in the State of Oklahoma are invited to submit their information to the EHDI-PALS database</a:t>
            </a:r>
          </a:p>
          <a:p>
            <a:endParaRPr lang="en-US" dirty="0"/>
          </a:p>
        </p:txBody>
      </p:sp>
      <p:sp>
        <p:nvSpPr>
          <p:cNvPr id="5" name="Slide Number Placeholder 4">
            <a:extLst>
              <a:ext uri="{FF2B5EF4-FFF2-40B4-BE49-F238E27FC236}">
                <a16:creationId xmlns:a16="http://schemas.microsoft.com/office/drawing/2014/main" id="{85453B7A-3B28-BB4E-AAB6-17E16FC0EE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2002900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9A55-749D-7948-BE87-95E2244CE2E8}"/>
              </a:ext>
            </a:extLst>
          </p:cNvPr>
          <p:cNvSpPr>
            <a:spLocks noGrp="1"/>
          </p:cNvSpPr>
          <p:nvPr>
            <p:ph type="title"/>
          </p:nvPr>
        </p:nvSpPr>
        <p:spPr/>
        <p:txBody>
          <a:bodyPr/>
          <a:lstStyle/>
          <a:p>
            <a:r>
              <a:rPr lang="en-US" dirty="0"/>
              <a:t>Contact NHSP</a:t>
            </a:r>
          </a:p>
        </p:txBody>
      </p:sp>
      <p:sp>
        <p:nvSpPr>
          <p:cNvPr id="3" name="Slide Number Placeholder 2">
            <a:extLst>
              <a:ext uri="{FF2B5EF4-FFF2-40B4-BE49-F238E27FC236}">
                <a16:creationId xmlns:a16="http://schemas.microsoft.com/office/drawing/2014/main" id="{9DAB98E6-AEE1-DF40-BD74-022A588966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graphicFrame>
        <p:nvGraphicFramePr>
          <p:cNvPr id="5" name="Content Placeholder 7">
            <a:extLst>
              <a:ext uri="{FF2B5EF4-FFF2-40B4-BE49-F238E27FC236}">
                <a16:creationId xmlns:a16="http://schemas.microsoft.com/office/drawing/2014/main" id="{50075F44-8482-0E48-A4F9-CF688CDCDB66}"/>
              </a:ext>
            </a:extLst>
          </p:cNvPr>
          <p:cNvGraphicFramePr>
            <a:graphicFrameLocks noGrp="1"/>
          </p:cNvGraphicFramePr>
          <p:nvPr>
            <p:ph idx="4294967295"/>
            <p:extLst>
              <p:ext uri="{D42A27DB-BD31-4B8C-83A1-F6EECF244321}">
                <p14:modId xmlns:p14="http://schemas.microsoft.com/office/powerpoint/2010/main" val="1063927404"/>
              </p:ext>
            </p:extLst>
          </p:nvPr>
        </p:nvGraphicFramePr>
        <p:xfrm>
          <a:off x="-1025525" y="2185195"/>
          <a:ext cx="11195050" cy="4037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458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E18D-96F0-7D4F-A2D3-5FB50D35C177}"/>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6EEC1342-7BCB-A94B-BE27-ABE1919AC538}"/>
              </a:ext>
            </a:extLst>
          </p:cNvPr>
          <p:cNvSpPr>
            <a:spLocks noGrp="1"/>
          </p:cNvSpPr>
          <p:nvPr>
            <p:ph type="body" idx="1"/>
          </p:nvPr>
        </p:nvSpPr>
        <p:spPr/>
        <p:txBody>
          <a:bodyPr/>
          <a:lstStyle/>
          <a:p>
            <a:r>
              <a:rPr lang="en-US" dirty="0"/>
              <a:t>Background and Rationale (0-5 min)</a:t>
            </a:r>
          </a:p>
          <a:p>
            <a:r>
              <a:rPr lang="en-US" dirty="0"/>
              <a:t>Newborn Hearing Screening (5-30 min)</a:t>
            </a:r>
          </a:p>
          <a:p>
            <a:r>
              <a:rPr lang="en-US" dirty="0"/>
              <a:t>Audiologic Diagnosis and Intervention (30-55 min)</a:t>
            </a:r>
          </a:p>
          <a:p>
            <a:r>
              <a:rPr lang="en-US" dirty="0"/>
              <a:t>The Parent/Family Perspective (55-70 min)</a:t>
            </a:r>
          </a:p>
          <a:p>
            <a:r>
              <a:rPr lang="en-US" dirty="0"/>
              <a:t>Part C, Early Intervention, and SoonerStart (70-85 min)</a:t>
            </a:r>
          </a:p>
          <a:p>
            <a:r>
              <a:rPr lang="en-US" dirty="0"/>
              <a:t>Summary and Q&amp;A (85-90 min)</a:t>
            </a:r>
          </a:p>
          <a:p>
            <a:endParaRPr lang="en-US" dirty="0"/>
          </a:p>
          <a:p>
            <a:endParaRPr lang="en-US" dirty="0"/>
          </a:p>
        </p:txBody>
      </p:sp>
      <p:sp>
        <p:nvSpPr>
          <p:cNvPr id="5" name="Slide Number Placeholder 4">
            <a:extLst>
              <a:ext uri="{FF2B5EF4-FFF2-40B4-BE49-F238E27FC236}">
                <a16:creationId xmlns:a16="http://schemas.microsoft.com/office/drawing/2014/main" id="{9297ED78-2E2A-BD47-B541-EB406C035B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Picture 5" descr="Graphical user interface, text&#10;&#10;Description automatically generated">
            <a:extLst>
              <a:ext uri="{FF2B5EF4-FFF2-40B4-BE49-F238E27FC236}">
                <a16:creationId xmlns:a16="http://schemas.microsoft.com/office/drawing/2014/main" id="{5ACE12BE-7FCE-614F-8315-90F4E393B2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8330" y="5857716"/>
            <a:ext cx="2498725" cy="876176"/>
          </a:xfrm>
          <a:prstGeom prst="rect">
            <a:avLst/>
          </a:prstGeom>
        </p:spPr>
      </p:pic>
    </p:spTree>
    <p:extLst>
      <p:ext uri="{BB962C8B-B14F-4D97-AF65-F5344CB8AC3E}">
        <p14:creationId xmlns:p14="http://schemas.microsoft.com/office/powerpoint/2010/main" val="394092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84D4-402C-B141-B77A-FFBE67FA19E7}"/>
              </a:ext>
            </a:extLst>
          </p:cNvPr>
          <p:cNvSpPr>
            <a:spLocks noGrp="1"/>
          </p:cNvSpPr>
          <p:nvPr>
            <p:ph type="title"/>
          </p:nvPr>
        </p:nvSpPr>
        <p:spPr/>
        <p:txBody>
          <a:bodyPr/>
          <a:lstStyle/>
          <a:p>
            <a:r>
              <a:rPr lang="en-US" dirty="0"/>
              <a:t>Jennie’s Story</a:t>
            </a:r>
          </a:p>
        </p:txBody>
      </p:sp>
      <p:sp>
        <p:nvSpPr>
          <p:cNvPr id="3" name="Slide Number Placeholder 2">
            <a:extLst>
              <a:ext uri="{FF2B5EF4-FFF2-40B4-BE49-F238E27FC236}">
                <a16:creationId xmlns:a16="http://schemas.microsoft.com/office/drawing/2014/main" id="{0FAF2C31-B764-9D41-B5FC-95CE7F884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sp>
        <p:nvSpPr>
          <p:cNvPr id="5" name="TextBox 4">
            <a:extLst>
              <a:ext uri="{FF2B5EF4-FFF2-40B4-BE49-F238E27FC236}">
                <a16:creationId xmlns:a16="http://schemas.microsoft.com/office/drawing/2014/main" id="{580DFEB1-5102-7348-9C62-CE8FC33779F1}"/>
              </a:ext>
            </a:extLst>
          </p:cNvPr>
          <p:cNvSpPr txBox="1"/>
          <p:nvPr/>
        </p:nvSpPr>
        <p:spPr>
          <a:xfrm>
            <a:off x="839755" y="2183363"/>
            <a:ext cx="4590661" cy="369332"/>
          </a:xfrm>
          <a:prstGeom prst="rect">
            <a:avLst/>
          </a:prstGeom>
          <a:noFill/>
        </p:spPr>
        <p:txBody>
          <a:bodyPr wrap="square" rtlCol="0">
            <a:spAutoFit/>
          </a:bodyPr>
          <a:lstStyle/>
          <a:p>
            <a:r>
              <a:rPr lang="en-US" dirty="0"/>
              <a:t>*2-3 minute family story video here*</a:t>
            </a:r>
          </a:p>
        </p:txBody>
      </p:sp>
    </p:spTree>
    <p:extLst>
      <p:ext uri="{BB962C8B-B14F-4D97-AF65-F5344CB8AC3E}">
        <p14:creationId xmlns:p14="http://schemas.microsoft.com/office/powerpoint/2010/main" val="2577050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1E948C-B884-B94A-8A7B-8A9658993E36}"/>
              </a:ext>
            </a:extLst>
          </p:cNvPr>
          <p:cNvSpPr>
            <a:spLocks noGrp="1"/>
          </p:cNvSpPr>
          <p:nvPr>
            <p:ph type="title"/>
          </p:nvPr>
        </p:nvSpPr>
        <p:spPr/>
        <p:txBody>
          <a:bodyPr/>
          <a:lstStyle/>
          <a:p>
            <a:r>
              <a:rPr lang="en-US" dirty="0"/>
              <a:t>Audiologic Diagnosis and Treatment</a:t>
            </a:r>
          </a:p>
        </p:txBody>
      </p:sp>
      <p:sp>
        <p:nvSpPr>
          <p:cNvPr id="8" name="Text Placeholder 7">
            <a:extLst>
              <a:ext uri="{FF2B5EF4-FFF2-40B4-BE49-F238E27FC236}">
                <a16:creationId xmlns:a16="http://schemas.microsoft.com/office/drawing/2014/main" id="{74FD057A-B65A-2D4E-A1CD-44D8174540A1}"/>
              </a:ext>
            </a:extLst>
          </p:cNvPr>
          <p:cNvSpPr>
            <a:spLocks noGrp="1"/>
          </p:cNvSpPr>
          <p:nvPr>
            <p:ph type="body" idx="1"/>
          </p:nvPr>
        </p:nvSpPr>
        <p:spPr/>
        <p:txBody>
          <a:bodyPr/>
          <a:lstStyle/>
          <a:p>
            <a:r>
              <a:rPr lang="en-US" dirty="0"/>
              <a:t>What are my ethical responsibilities?</a:t>
            </a:r>
          </a:p>
        </p:txBody>
      </p:sp>
      <p:sp>
        <p:nvSpPr>
          <p:cNvPr id="2" name="Slide Number Placeholder 1">
            <a:extLst>
              <a:ext uri="{FF2B5EF4-FFF2-40B4-BE49-F238E27FC236}">
                <a16:creationId xmlns:a16="http://schemas.microsoft.com/office/drawing/2014/main" id="{48C953CB-C7CD-404F-9059-09E16A88FE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spTree>
    <p:extLst>
      <p:ext uri="{BB962C8B-B14F-4D97-AF65-F5344CB8AC3E}">
        <p14:creationId xmlns:p14="http://schemas.microsoft.com/office/powerpoint/2010/main" val="2329497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CB232-B792-5448-A0A8-D16050C5FA2E}"/>
              </a:ext>
            </a:extLst>
          </p:cNvPr>
          <p:cNvSpPr>
            <a:spLocks noGrp="1"/>
          </p:cNvSpPr>
          <p:nvPr>
            <p:ph type="title"/>
          </p:nvPr>
        </p:nvSpPr>
        <p:spPr/>
        <p:txBody>
          <a:bodyPr/>
          <a:lstStyle/>
          <a:p>
            <a:r>
              <a:rPr lang="en-US" sz="3200" dirty="0"/>
              <a:t>OSDH Pediatric Audiology Program Team</a:t>
            </a:r>
          </a:p>
        </p:txBody>
      </p:sp>
      <p:sp>
        <p:nvSpPr>
          <p:cNvPr id="6" name="Text Placeholder 5">
            <a:extLst>
              <a:ext uri="{FF2B5EF4-FFF2-40B4-BE49-F238E27FC236}">
                <a16:creationId xmlns:a16="http://schemas.microsoft.com/office/drawing/2014/main" id="{DA034D14-0C6B-6B49-B49F-36AE8297D311}"/>
              </a:ext>
            </a:extLst>
          </p:cNvPr>
          <p:cNvSpPr>
            <a:spLocks noGrp="1"/>
          </p:cNvSpPr>
          <p:nvPr>
            <p:ph type="body" idx="1"/>
          </p:nvPr>
        </p:nvSpPr>
        <p:spPr/>
        <p:txBody>
          <a:bodyPr/>
          <a:lstStyle/>
          <a:p>
            <a:pPr marL="0" indent="0">
              <a:lnSpc>
                <a:spcPct val="100000"/>
              </a:lnSpc>
              <a:spcBef>
                <a:spcPts val="0"/>
              </a:spcBef>
              <a:buNone/>
            </a:pPr>
            <a:r>
              <a:rPr lang="en-US" b="1" dirty="0"/>
              <a:t>Debbie Earley, Au.D., CCC-A</a:t>
            </a:r>
          </a:p>
          <a:p>
            <a:pPr marL="0" indent="0">
              <a:lnSpc>
                <a:spcPct val="100000"/>
              </a:lnSpc>
              <a:spcBef>
                <a:spcPts val="0"/>
              </a:spcBef>
              <a:buNone/>
            </a:pPr>
            <a:r>
              <a:rPr lang="en-US" dirty="0"/>
              <a:t>Program Manager</a:t>
            </a:r>
          </a:p>
          <a:p>
            <a:pPr marL="0" indent="0">
              <a:lnSpc>
                <a:spcPct val="100000"/>
              </a:lnSpc>
              <a:spcBef>
                <a:spcPts val="0"/>
              </a:spcBef>
              <a:buNone/>
            </a:pPr>
            <a:endParaRPr lang="en-US" dirty="0"/>
          </a:p>
          <a:p>
            <a:pPr marL="0" indent="0">
              <a:lnSpc>
                <a:spcPct val="100000"/>
              </a:lnSpc>
              <a:spcBef>
                <a:spcPts val="0"/>
              </a:spcBef>
              <a:buNone/>
            </a:pPr>
            <a:r>
              <a:rPr lang="en-US" b="1" dirty="0"/>
              <a:t>Jillian Detwiler, Au.D., CCC-A</a:t>
            </a:r>
          </a:p>
          <a:p>
            <a:pPr marL="0" indent="0">
              <a:lnSpc>
                <a:spcPct val="100000"/>
              </a:lnSpc>
              <a:spcBef>
                <a:spcPts val="0"/>
              </a:spcBef>
              <a:buNone/>
            </a:pPr>
            <a:r>
              <a:rPr lang="en-US" dirty="0"/>
              <a:t>Clinical Audiologist</a:t>
            </a:r>
          </a:p>
          <a:p>
            <a:pPr marL="0" indent="0">
              <a:lnSpc>
                <a:spcPct val="100000"/>
              </a:lnSpc>
              <a:spcBef>
                <a:spcPts val="0"/>
              </a:spcBef>
              <a:buNone/>
            </a:pPr>
            <a:endParaRPr lang="en-US" dirty="0"/>
          </a:p>
          <a:p>
            <a:pPr marL="0" indent="0">
              <a:lnSpc>
                <a:spcPct val="100000"/>
              </a:lnSpc>
              <a:spcBef>
                <a:spcPts val="0"/>
              </a:spcBef>
              <a:buNone/>
            </a:pPr>
            <a:r>
              <a:rPr lang="en-US" b="1" dirty="0"/>
              <a:t>Jessica Huddleston, BS</a:t>
            </a:r>
          </a:p>
          <a:p>
            <a:pPr marL="0" indent="0">
              <a:lnSpc>
                <a:spcPct val="100000"/>
              </a:lnSpc>
              <a:spcBef>
                <a:spcPts val="0"/>
              </a:spcBef>
              <a:buNone/>
            </a:pPr>
            <a:r>
              <a:rPr lang="en-US" dirty="0" err="1"/>
              <a:t>AuD</a:t>
            </a:r>
            <a:r>
              <a:rPr lang="en-US" dirty="0"/>
              <a:t> Student Extern </a:t>
            </a:r>
            <a:endParaRPr lang="en-US" dirty="0">
              <a:highlight>
                <a:srgbClr val="FFFF00"/>
              </a:highlight>
            </a:endParaRPr>
          </a:p>
          <a:p>
            <a:endParaRPr lang="en-US" dirty="0"/>
          </a:p>
        </p:txBody>
      </p:sp>
      <p:sp>
        <p:nvSpPr>
          <p:cNvPr id="2" name="Slide Number Placeholder 1">
            <a:extLst>
              <a:ext uri="{FF2B5EF4-FFF2-40B4-BE49-F238E27FC236}">
                <a16:creationId xmlns:a16="http://schemas.microsoft.com/office/drawing/2014/main" id="{49BEB9A7-62C6-4F4E-A496-9D1B7B1595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pic>
        <p:nvPicPr>
          <p:cNvPr id="7" name="Picture 6" descr="Graphical user interface, text&#10;&#10;Description automatically generated">
            <a:extLst>
              <a:ext uri="{FF2B5EF4-FFF2-40B4-BE49-F238E27FC236}">
                <a16:creationId xmlns:a16="http://schemas.microsoft.com/office/drawing/2014/main" id="{855292DF-46FA-4748-A45F-B58E0A528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8330" y="5857716"/>
            <a:ext cx="2498725" cy="876176"/>
          </a:xfrm>
          <a:prstGeom prst="rect">
            <a:avLst/>
          </a:prstGeom>
        </p:spPr>
      </p:pic>
    </p:spTree>
    <p:extLst>
      <p:ext uri="{BB962C8B-B14F-4D97-AF65-F5344CB8AC3E}">
        <p14:creationId xmlns:p14="http://schemas.microsoft.com/office/powerpoint/2010/main" val="2435389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0355C-0BB8-B946-AE8C-8BAC7A573801}"/>
              </a:ext>
            </a:extLst>
          </p:cNvPr>
          <p:cNvSpPr>
            <a:spLocks noGrp="1"/>
          </p:cNvSpPr>
          <p:nvPr>
            <p:ph type="title"/>
          </p:nvPr>
        </p:nvSpPr>
        <p:spPr>
          <a:xfrm>
            <a:off x="588894" y="1080250"/>
            <a:ext cx="8271045" cy="991507"/>
          </a:xfrm>
        </p:spPr>
        <p:txBody>
          <a:bodyPr/>
          <a:lstStyle/>
          <a:p>
            <a:r>
              <a:rPr lang="en-US" sz="3600" dirty="0"/>
              <a:t>What are my ethical responsibilities related to EHDI?</a:t>
            </a:r>
          </a:p>
        </p:txBody>
      </p:sp>
      <p:sp>
        <p:nvSpPr>
          <p:cNvPr id="6" name="Text Placeholder 5">
            <a:extLst>
              <a:ext uri="{FF2B5EF4-FFF2-40B4-BE49-F238E27FC236}">
                <a16:creationId xmlns:a16="http://schemas.microsoft.com/office/drawing/2014/main" id="{07A17528-5E18-954D-A720-F97252BAF2BE}"/>
              </a:ext>
            </a:extLst>
          </p:cNvPr>
          <p:cNvSpPr>
            <a:spLocks noGrp="1"/>
          </p:cNvSpPr>
          <p:nvPr>
            <p:ph type="body" idx="1"/>
          </p:nvPr>
        </p:nvSpPr>
        <p:spPr/>
        <p:txBody>
          <a:bodyPr/>
          <a:lstStyle/>
          <a:p>
            <a:r>
              <a:rPr lang="en-US" dirty="0"/>
              <a:t>Performing hearing assessments using best practice protocols</a:t>
            </a:r>
          </a:p>
          <a:p>
            <a:r>
              <a:rPr lang="en-US" dirty="0"/>
              <a:t>Communicating screening results to families, primary care physicians, state EHDI system, and diagnostic audiology centers, as indicated.</a:t>
            </a:r>
          </a:p>
          <a:p>
            <a:r>
              <a:rPr lang="en-US" dirty="0"/>
              <a:t>Referring infants for audiologic and medical services, as indicated.</a:t>
            </a:r>
          </a:p>
          <a:p>
            <a:endParaRPr lang="en-US" dirty="0"/>
          </a:p>
        </p:txBody>
      </p:sp>
      <p:sp>
        <p:nvSpPr>
          <p:cNvPr id="2" name="Slide Number Placeholder 1">
            <a:extLst>
              <a:ext uri="{FF2B5EF4-FFF2-40B4-BE49-F238E27FC236}">
                <a16:creationId xmlns:a16="http://schemas.microsoft.com/office/drawing/2014/main" id="{90C5186D-C94D-424E-BEA3-77B984854B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spTree>
    <p:extLst>
      <p:ext uri="{BB962C8B-B14F-4D97-AF65-F5344CB8AC3E}">
        <p14:creationId xmlns:p14="http://schemas.microsoft.com/office/powerpoint/2010/main" val="3222921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C3C6F-9A72-704A-937D-DC1E9BB58335}"/>
              </a:ext>
            </a:extLst>
          </p:cNvPr>
          <p:cNvSpPr>
            <a:spLocks noGrp="1"/>
          </p:cNvSpPr>
          <p:nvPr>
            <p:ph type="title"/>
          </p:nvPr>
        </p:nvSpPr>
        <p:spPr/>
        <p:txBody>
          <a:bodyPr/>
          <a:lstStyle/>
          <a:p>
            <a:r>
              <a:rPr lang="en-US" dirty="0"/>
              <a:t>AAA Code of Ethics</a:t>
            </a:r>
          </a:p>
        </p:txBody>
      </p:sp>
      <p:sp>
        <p:nvSpPr>
          <p:cNvPr id="3" name="Text Placeholder 2">
            <a:extLst>
              <a:ext uri="{FF2B5EF4-FFF2-40B4-BE49-F238E27FC236}">
                <a16:creationId xmlns:a16="http://schemas.microsoft.com/office/drawing/2014/main" id="{3A5D6300-F68B-5B48-ADFA-A94EB5A0F6B0}"/>
              </a:ext>
            </a:extLst>
          </p:cNvPr>
          <p:cNvSpPr>
            <a:spLocks noGrp="1"/>
          </p:cNvSpPr>
          <p:nvPr>
            <p:ph type="body" idx="1"/>
          </p:nvPr>
        </p:nvSpPr>
        <p:spPr/>
        <p:txBody>
          <a:bodyPr/>
          <a:lstStyle/>
          <a:p>
            <a:r>
              <a:rPr lang="en-US" b="1" dirty="0"/>
              <a:t>PRINCIPLE 2:</a:t>
            </a:r>
            <a:r>
              <a:rPr lang="en-US" dirty="0"/>
              <a:t> Members shall maintain the highest standards of professional competence in rendering services. </a:t>
            </a:r>
          </a:p>
          <a:p>
            <a:pPr lvl="1"/>
            <a:r>
              <a:rPr lang="en-US" b="1" dirty="0"/>
              <a:t>Rule 2a:</a:t>
            </a:r>
            <a:r>
              <a:rPr lang="en-US" dirty="0"/>
              <a:t> Members shall provide only those professional services for which they are qualified by education and experience.</a:t>
            </a:r>
          </a:p>
          <a:p>
            <a:pPr lvl="1"/>
            <a:r>
              <a:rPr lang="en-US" b="1" dirty="0"/>
              <a:t>Rule 2b:</a:t>
            </a:r>
            <a:r>
              <a:rPr lang="en-US" dirty="0"/>
              <a:t> Individuals shall use available resources, including referrals to other specialists, and shall not give or accept benefits or items of value for receiving or making referrals.</a:t>
            </a:r>
          </a:p>
          <a:p>
            <a:endParaRPr lang="en-US" dirty="0"/>
          </a:p>
        </p:txBody>
      </p:sp>
      <p:sp>
        <p:nvSpPr>
          <p:cNvPr id="5" name="Slide Number Placeholder 4">
            <a:extLst>
              <a:ext uri="{FF2B5EF4-FFF2-40B4-BE49-F238E27FC236}">
                <a16:creationId xmlns:a16="http://schemas.microsoft.com/office/drawing/2014/main" id="{C414820E-2C3C-034C-BEAA-CCD07D4DE5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63</a:t>
            </a:fld>
            <a:endParaRPr lang="en-US"/>
          </a:p>
        </p:txBody>
      </p:sp>
    </p:spTree>
    <p:extLst>
      <p:ext uri="{BB962C8B-B14F-4D97-AF65-F5344CB8AC3E}">
        <p14:creationId xmlns:p14="http://schemas.microsoft.com/office/powerpoint/2010/main" val="3696644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D579-D30F-5643-9AF2-B419F29B256B}"/>
              </a:ext>
            </a:extLst>
          </p:cNvPr>
          <p:cNvSpPr>
            <a:spLocks noGrp="1"/>
          </p:cNvSpPr>
          <p:nvPr>
            <p:ph type="title"/>
          </p:nvPr>
        </p:nvSpPr>
        <p:spPr/>
        <p:txBody>
          <a:bodyPr/>
          <a:lstStyle/>
          <a:p>
            <a:r>
              <a:rPr lang="en-US" dirty="0"/>
              <a:t>(1) ASHA Code of Ethics</a:t>
            </a:r>
          </a:p>
        </p:txBody>
      </p:sp>
      <p:sp>
        <p:nvSpPr>
          <p:cNvPr id="3" name="Text Placeholder 2">
            <a:extLst>
              <a:ext uri="{FF2B5EF4-FFF2-40B4-BE49-F238E27FC236}">
                <a16:creationId xmlns:a16="http://schemas.microsoft.com/office/drawing/2014/main" id="{B7A6A135-937A-FD4A-8672-430322AAC5A1}"/>
              </a:ext>
            </a:extLst>
          </p:cNvPr>
          <p:cNvSpPr>
            <a:spLocks noGrp="1"/>
          </p:cNvSpPr>
          <p:nvPr>
            <p:ph type="body" idx="1"/>
          </p:nvPr>
        </p:nvSpPr>
        <p:spPr/>
        <p:txBody>
          <a:bodyPr/>
          <a:lstStyle/>
          <a:p>
            <a:r>
              <a:rPr lang="en-US" sz="2400" b="1" dirty="0"/>
              <a:t>Principle I: Individuals shall honor their responsibility to hold paramount the welfare of persons they serve professionally</a:t>
            </a:r>
            <a:r>
              <a:rPr lang="en-US" sz="2400" dirty="0"/>
              <a:t> or who are participants in research and scholarly activities, and they shall treat animals involved in research in a humane manner. </a:t>
            </a:r>
          </a:p>
          <a:p>
            <a:pPr lvl="1"/>
            <a:r>
              <a:rPr lang="en-US" sz="2000" dirty="0"/>
              <a:t>Rule A: </a:t>
            </a:r>
            <a:r>
              <a:rPr lang="en-US" sz="2000" b="1" dirty="0"/>
              <a:t>Individuals shall provide all clinical services and scientific activities competently.</a:t>
            </a:r>
            <a:endParaRPr lang="en-US" sz="2000" dirty="0"/>
          </a:p>
          <a:p>
            <a:pPr lvl="1"/>
            <a:r>
              <a:rPr lang="en-US" sz="2000" dirty="0"/>
              <a:t>Rule B: </a:t>
            </a:r>
            <a:r>
              <a:rPr lang="en-US" sz="2000" b="1" dirty="0"/>
              <a:t>Individuals shall use every resource, including referral and/or interprofessional collaboration when appropriate, to ensure that quality service is provided.</a:t>
            </a:r>
            <a:endParaRPr lang="en-US" sz="2000" dirty="0"/>
          </a:p>
          <a:p>
            <a:endParaRPr lang="en-US" dirty="0"/>
          </a:p>
        </p:txBody>
      </p:sp>
      <p:sp>
        <p:nvSpPr>
          <p:cNvPr id="5" name="Slide Number Placeholder 4">
            <a:extLst>
              <a:ext uri="{FF2B5EF4-FFF2-40B4-BE49-F238E27FC236}">
                <a16:creationId xmlns:a16="http://schemas.microsoft.com/office/drawing/2014/main" id="{5FAD530D-2948-7644-A5AD-AF5E02D3B6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64</a:t>
            </a:fld>
            <a:endParaRPr lang="en-US"/>
          </a:p>
        </p:txBody>
      </p:sp>
    </p:spTree>
    <p:extLst>
      <p:ext uri="{BB962C8B-B14F-4D97-AF65-F5344CB8AC3E}">
        <p14:creationId xmlns:p14="http://schemas.microsoft.com/office/powerpoint/2010/main" val="93763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A27D-3CF4-B043-B200-3C4AAE6127F6}"/>
              </a:ext>
            </a:extLst>
          </p:cNvPr>
          <p:cNvSpPr>
            <a:spLocks noGrp="1"/>
          </p:cNvSpPr>
          <p:nvPr>
            <p:ph type="title"/>
          </p:nvPr>
        </p:nvSpPr>
        <p:spPr/>
        <p:txBody>
          <a:bodyPr/>
          <a:lstStyle/>
          <a:p>
            <a:r>
              <a:rPr lang="en-US" dirty="0"/>
              <a:t>(2) ASHA Code of Ethics</a:t>
            </a:r>
          </a:p>
        </p:txBody>
      </p:sp>
      <p:sp>
        <p:nvSpPr>
          <p:cNvPr id="3" name="Text Placeholder 2">
            <a:extLst>
              <a:ext uri="{FF2B5EF4-FFF2-40B4-BE49-F238E27FC236}">
                <a16:creationId xmlns:a16="http://schemas.microsoft.com/office/drawing/2014/main" id="{DCC74724-58EA-9146-A50F-D383791B411F}"/>
              </a:ext>
            </a:extLst>
          </p:cNvPr>
          <p:cNvSpPr>
            <a:spLocks noGrp="1"/>
          </p:cNvSpPr>
          <p:nvPr>
            <p:ph type="body" idx="1"/>
          </p:nvPr>
        </p:nvSpPr>
        <p:spPr/>
        <p:txBody>
          <a:bodyPr/>
          <a:lstStyle/>
          <a:p>
            <a:r>
              <a:rPr lang="en-US" sz="2400" b="1" dirty="0"/>
              <a:t>Principle II: </a:t>
            </a:r>
            <a:r>
              <a:rPr lang="en-US" sz="2400" dirty="0"/>
              <a:t>Individuals shall honor their responsibility to achieve and maintain the highest level of professional competence and performance </a:t>
            </a:r>
          </a:p>
          <a:p>
            <a:pPr lvl="1"/>
            <a:r>
              <a:rPr lang="en-US" sz="1800" dirty="0"/>
              <a:t>Rule A: Individuals who hold the Certificate of Clinical Competence shall engage in only those aspects of the professions that are within the scope of their professional practice and competence, </a:t>
            </a:r>
            <a:r>
              <a:rPr lang="en-US" sz="1800" b="1" dirty="0"/>
              <a:t>considering their certification status, education, training, and experience.</a:t>
            </a:r>
            <a:endParaRPr lang="en-US" sz="1800" dirty="0"/>
          </a:p>
          <a:p>
            <a:pPr lvl="1"/>
            <a:r>
              <a:rPr lang="en-US" sz="1800" dirty="0"/>
              <a:t>Rule G: </a:t>
            </a:r>
            <a:r>
              <a:rPr lang="en-US" sz="1800" b="1" dirty="0"/>
              <a:t>Individuals shall make use of technology and instrumentation consistent with accepted professional guidelines in their areas of practice. When such technology is not available, an appropriate referral may be made.</a:t>
            </a:r>
            <a:endParaRPr lang="en-US" sz="1800" dirty="0"/>
          </a:p>
          <a:p>
            <a:pPr lvl="1"/>
            <a:r>
              <a:rPr lang="en-US" sz="1800" dirty="0"/>
              <a:t>Rule H: Individuals shall ensure that all technology and instrumentation used to provide services or to conduct research and scholarly activities are in proper working order and are properly calibrated.</a:t>
            </a:r>
          </a:p>
          <a:p>
            <a:endParaRPr lang="en-US" dirty="0"/>
          </a:p>
        </p:txBody>
      </p:sp>
      <p:sp>
        <p:nvSpPr>
          <p:cNvPr id="5" name="Slide Number Placeholder 4">
            <a:extLst>
              <a:ext uri="{FF2B5EF4-FFF2-40B4-BE49-F238E27FC236}">
                <a16:creationId xmlns:a16="http://schemas.microsoft.com/office/drawing/2014/main" id="{D01B9C7C-8736-5A47-B48A-088123A6FD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65</a:t>
            </a:fld>
            <a:endParaRPr lang="en-US"/>
          </a:p>
        </p:txBody>
      </p:sp>
    </p:spTree>
    <p:extLst>
      <p:ext uri="{BB962C8B-B14F-4D97-AF65-F5344CB8AC3E}">
        <p14:creationId xmlns:p14="http://schemas.microsoft.com/office/powerpoint/2010/main" val="3332548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4895-8DC6-C849-B4AA-C0BBBE32C1FB}"/>
              </a:ext>
            </a:extLst>
          </p:cNvPr>
          <p:cNvSpPr>
            <a:spLocks noGrp="1"/>
          </p:cNvSpPr>
          <p:nvPr>
            <p:ph type="title"/>
          </p:nvPr>
        </p:nvSpPr>
        <p:spPr/>
        <p:txBody>
          <a:bodyPr/>
          <a:lstStyle/>
          <a:p>
            <a:r>
              <a:rPr lang="en-US" dirty="0"/>
              <a:t>(3) ASHA Code of Ethics</a:t>
            </a:r>
          </a:p>
        </p:txBody>
      </p:sp>
      <p:sp>
        <p:nvSpPr>
          <p:cNvPr id="3" name="Text Placeholder 2">
            <a:extLst>
              <a:ext uri="{FF2B5EF4-FFF2-40B4-BE49-F238E27FC236}">
                <a16:creationId xmlns:a16="http://schemas.microsoft.com/office/drawing/2014/main" id="{3A7C2F5C-6867-4042-B1DF-6C86F9F12AA3}"/>
              </a:ext>
            </a:extLst>
          </p:cNvPr>
          <p:cNvSpPr>
            <a:spLocks noGrp="1"/>
          </p:cNvSpPr>
          <p:nvPr>
            <p:ph type="body" idx="1"/>
          </p:nvPr>
        </p:nvSpPr>
        <p:spPr/>
        <p:txBody>
          <a:bodyPr/>
          <a:lstStyle/>
          <a:p>
            <a:r>
              <a:rPr lang="en-US" b="1" dirty="0"/>
              <a:t>Principle IV: </a:t>
            </a:r>
            <a:r>
              <a:rPr lang="en-US" dirty="0"/>
              <a:t>Individuals shall uphold the dignity and autonomy of the professions, maintain collaborative and harmonious interprofessional and </a:t>
            </a:r>
            <a:r>
              <a:rPr lang="en-US" dirty="0" err="1"/>
              <a:t>intraprofessional</a:t>
            </a:r>
            <a:r>
              <a:rPr lang="en-US" dirty="0"/>
              <a:t> relationships, and accept the professions' self-imposed standards. </a:t>
            </a:r>
          </a:p>
          <a:p>
            <a:pPr lvl="1"/>
            <a:r>
              <a:rPr lang="en-US" b="1" dirty="0"/>
              <a:t>Rule A: Individuals shall work collaboratively, when appropriate, with members of one's own profession and/or members of other professions to deliver the highest quality of care.</a:t>
            </a:r>
          </a:p>
          <a:p>
            <a:endParaRPr lang="en-US" dirty="0"/>
          </a:p>
        </p:txBody>
      </p:sp>
      <p:sp>
        <p:nvSpPr>
          <p:cNvPr id="5" name="Slide Number Placeholder 4">
            <a:extLst>
              <a:ext uri="{FF2B5EF4-FFF2-40B4-BE49-F238E27FC236}">
                <a16:creationId xmlns:a16="http://schemas.microsoft.com/office/drawing/2014/main" id="{FCE17094-9161-6942-AC9A-CA31CA199B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66</a:t>
            </a:fld>
            <a:endParaRPr lang="en-US"/>
          </a:p>
        </p:txBody>
      </p:sp>
    </p:spTree>
    <p:extLst>
      <p:ext uri="{BB962C8B-B14F-4D97-AF65-F5344CB8AC3E}">
        <p14:creationId xmlns:p14="http://schemas.microsoft.com/office/powerpoint/2010/main" val="3131945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40F7-E06C-0B4D-BF3F-A639EA982E60}"/>
              </a:ext>
            </a:extLst>
          </p:cNvPr>
          <p:cNvSpPr>
            <a:spLocks noGrp="1"/>
          </p:cNvSpPr>
          <p:nvPr>
            <p:ph type="title"/>
          </p:nvPr>
        </p:nvSpPr>
        <p:spPr/>
        <p:txBody>
          <a:bodyPr/>
          <a:lstStyle/>
          <a:p>
            <a:r>
              <a:rPr lang="en-US" sz="3600" dirty="0"/>
              <a:t>Roles of the Audiologist (JCIH 2019)</a:t>
            </a:r>
          </a:p>
        </p:txBody>
      </p:sp>
      <p:sp>
        <p:nvSpPr>
          <p:cNvPr id="3" name="Text Placeholder 2">
            <a:extLst>
              <a:ext uri="{FF2B5EF4-FFF2-40B4-BE49-F238E27FC236}">
                <a16:creationId xmlns:a16="http://schemas.microsoft.com/office/drawing/2014/main" id="{DAF81AEB-C2EC-4A4D-A21A-EC8BA7AA9040}"/>
              </a:ext>
            </a:extLst>
          </p:cNvPr>
          <p:cNvSpPr>
            <a:spLocks noGrp="1"/>
          </p:cNvSpPr>
          <p:nvPr>
            <p:ph type="body" idx="1"/>
          </p:nvPr>
        </p:nvSpPr>
        <p:spPr/>
        <p:txBody>
          <a:bodyPr/>
          <a:lstStyle/>
          <a:p>
            <a:r>
              <a:rPr lang="en-US" sz="2000" dirty="0"/>
              <a:t>Diagnostician</a:t>
            </a:r>
          </a:p>
          <a:p>
            <a:r>
              <a:rPr lang="en-US" sz="2000" dirty="0"/>
              <a:t>Case Manager</a:t>
            </a:r>
          </a:p>
          <a:p>
            <a:r>
              <a:rPr lang="en-US" sz="2000" dirty="0"/>
              <a:t>Communicating the information to the family in an empathetic, non-biased, open-ended fashion, and in a language that is accessible to the family</a:t>
            </a:r>
          </a:p>
          <a:p>
            <a:r>
              <a:rPr lang="en-US" sz="2000" dirty="0"/>
              <a:t>Most often responsible for referral to early intervention system</a:t>
            </a:r>
          </a:p>
          <a:p>
            <a:r>
              <a:rPr lang="en-US" sz="2000" dirty="0"/>
              <a:t>Providing information about amplification options etc. </a:t>
            </a:r>
          </a:p>
          <a:p>
            <a:r>
              <a:rPr lang="en-US" sz="2000" dirty="0"/>
              <a:t>Providing or referring to appropriate clinic to obtain hearing technology</a:t>
            </a:r>
          </a:p>
          <a:p>
            <a:r>
              <a:rPr lang="en-US" sz="2000" dirty="0"/>
              <a:t>Connecting parents to other parents</a:t>
            </a:r>
          </a:p>
          <a:p>
            <a:endParaRPr lang="en-US" dirty="0"/>
          </a:p>
        </p:txBody>
      </p:sp>
      <p:sp>
        <p:nvSpPr>
          <p:cNvPr id="6" name="Slide Number Placeholder 5">
            <a:extLst>
              <a:ext uri="{FF2B5EF4-FFF2-40B4-BE49-F238E27FC236}">
                <a16:creationId xmlns:a16="http://schemas.microsoft.com/office/drawing/2014/main" id="{16A22A3B-F149-BA42-B3D3-0EF59FCF88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67</a:t>
            </a:fld>
            <a:endParaRPr lang="en-US"/>
          </a:p>
        </p:txBody>
      </p:sp>
    </p:spTree>
    <p:extLst>
      <p:ext uri="{BB962C8B-B14F-4D97-AF65-F5344CB8AC3E}">
        <p14:creationId xmlns:p14="http://schemas.microsoft.com/office/powerpoint/2010/main" val="32628817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E7EE08-CBA2-B647-84A6-077297F49F2C}"/>
              </a:ext>
            </a:extLst>
          </p:cNvPr>
          <p:cNvSpPr>
            <a:spLocks noGrp="1"/>
          </p:cNvSpPr>
          <p:nvPr>
            <p:ph type="title"/>
          </p:nvPr>
        </p:nvSpPr>
        <p:spPr/>
        <p:txBody>
          <a:bodyPr/>
          <a:lstStyle/>
          <a:p>
            <a:r>
              <a:rPr lang="en-US" sz="4000" dirty="0"/>
              <a:t>The Diagnostic Assessment</a:t>
            </a:r>
          </a:p>
        </p:txBody>
      </p:sp>
      <p:sp>
        <p:nvSpPr>
          <p:cNvPr id="6" name="Text Placeholder 5">
            <a:extLst>
              <a:ext uri="{FF2B5EF4-FFF2-40B4-BE49-F238E27FC236}">
                <a16:creationId xmlns:a16="http://schemas.microsoft.com/office/drawing/2014/main" id="{977BD2FA-A438-444D-A9A5-417F36DA608C}"/>
              </a:ext>
            </a:extLst>
          </p:cNvPr>
          <p:cNvSpPr>
            <a:spLocks noGrp="1"/>
          </p:cNvSpPr>
          <p:nvPr>
            <p:ph type="body" idx="1"/>
          </p:nvPr>
        </p:nvSpPr>
        <p:spPr>
          <a:xfrm>
            <a:off x="727279" y="4562476"/>
            <a:ext cx="7679918" cy="726246"/>
          </a:xfrm>
        </p:spPr>
        <p:txBody>
          <a:bodyPr/>
          <a:lstStyle/>
          <a:p>
            <a:r>
              <a:rPr lang="en-US" dirty="0"/>
              <a:t>JCIH Position Statement 2019</a:t>
            </a:r>
          </a:p>
        </p:txBody>
      </p:sp>
      <p:sp>
        <p:nvSpPr>
          <p:cNvPr id="2" name="Slide Number Placeholder 1">
            <a:extLst>
              <a:ext uri="{FF2B5EF4-FFF2-40B4-BE49-F238E27FC236}">
                <a16:creationId xmlns:a16="http://schemas.microsoft.com/office/drawing/2014/main" id="{FFC28077-0147-9241-98E9-2FD36EEE1EA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68</a:t>
            </a:fld>
            <a:endParaRPr lang="en-US"/>
          </a:p>
        </p:txBody>
      </p:sp>
    </p:spTree>
    <p:extLst>
      <p:ext uri="{BB962C8B-B14F-4D97-AF65-F5344CB8AC3E}">
        <p14:creationId xmlns:p14="http://schemas.microsoft.com/office/powerpoint/2010/main" val="185163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69EC-62AA-B64B-99B9-3797372BDE1D}"/>
              </a:ext>
            </a:extLst>
          </p:cNvPr>
          <p:cNvSpPr>
            <a:spLocks noGrp="1"/>
          </p:cNvSpPr>
          <p:nvPr>
            <p:ph type="title"/>
          </p:nvPr>
        </p:nvSpPr>
        <p:spPr/>
        <p:txBody>
          <a:bodyPr/>
          <a:lstStyle/>
          <a:p>
            <a:r>
              <a:rPr lang="en-US" dirty="0"/>
              <a:t>Background and Rationale</a:t>
            </a:r>
          </a:p>
        </p:txBody>
      </p:sp>
      <p:sp>
        <p:nvSpPr>
          <p:cNvPr id="3" name="Text Placeholder 2">
            <a:extLst>
              <a:ext uri="{FF2B5EF4-FFF2-40B4-BE49-F238E27FC236}">
                <a16:creationId xmlns:a16="http://schemas.microsoft.com/office/drawing/2014/main" id="{A411A0C9-BB84-384B-A46A-826EB97E8456}"/>
              </a:ext>
            </a:extLst>
          </p:cNvPr>
          <p:cNvSpPr>
            <a:spLocks noGrp="1"/>
          </p:cNvSpPr>
          <p:nvPr>
            <p:ph type="body" idx="1"/>
          </p:nvPr>
        </p:nvSpPr>
        <p:spPr>
          <a:xfrm>
            <a:off x="588895" y="2154802"/>
            <a:ext cx="8271044" cy="4703197"/>
          </a:xfrm>
        </p:spPr>
        <p:txBody>
          <a:bodyPr/>
          <a:lstStyle/>
          <a:p>
            <a:r>
              <a:rPr lang="en-US" sz="2400" dirty="0"/>
              <a:t>Oklahoma Pediatric Audiology Survey – May 4</a:t>
            </a:r>
            <a:r>
              <a:rPr lang="en-US" sz="2400" baseline="30000" dirty="0"/>
              <a:t>th</a:t>
            </a:r>
            <a:r>
              <a:rPr lang="en-US" sz="2400" dirty="0"/>
              <a:t>, 2018</a:t>
            </a:r>
          </a:p>
          <a:p>
            <a:pPr lvl="1"/>
            <a:r>
              <a:rPr lang="en-US" sz="2000" dirty="0"/>
              <a:t>235 OK Licensed Audiologists</a:t>
            </a:r>
          </a:p>
          <a:p>
            <a:pPr lvl="1"/>
            <a:r>
              <a:rPr lang="en-US" sz="2000" dirty="0"/>
              <a:t>23% Response Rate</a:t>
            </a:r>
          </a:p>
          <a:p>
            <a:r>
              <a:rPr lang="en-US" sz="2400" dirty="0"/>
              <a:t>Highlighted results: </a:t>
            </a:r>
          </a:p>
          <a:p>
            <a:pPr lvl="1"/>
            <a:r>
              <a:rPr lang="en-US" sz="2000" dirty="0"/>
              <a:t>Respondents requested different ways EHDI can support practice, including</a:t>
            </a:r>
          </a:p>
          <a:p>
            <a:pPr lvl="2"/>
            <a:r>
              <a:rPr lang="en-US" sz="1800" dirty="0"/>
              <a:t>Updates on latest research</a:t>
            </a:r>
          </a:p>
          <a:p>
            <a:pPr lvl="2"/>
            <a:r>
              <a:rPr lang="en-US" sz="1800" dirty="0"/>
              <a:t>EI referral process</a:t>
            </a:r>
          </a:p>
          <a:p>
            <a:pPr lvl="2"/>
            <a:r>
              <a:rPr lang="en-US" sz="1800" dirty="0"/>
              <a:t>Help with patient follow through</a:t>
            </a:r>
          </a:p>
          <a:p>
            <a:pPr lvl="2"/>
            <a:r>
              <a:rPr lang="en-US" sz="1800" dirty="0"/>
              <a:t>Education on ways to report</a:t>
            </a:r>
          </a:p>
          <a:p>
            <a:pPr lvl="1"/>
            <a:r>
              <a:rPr lang="en-US" sz="2000" dirty="0"/>
              <a:t>52% did </a:t>
            </a:r>
            <a:r>
              <a:rPr lang="en-US" sz="2000" b="1" dirty="0"/>
              <a:t>not</a:t>
            </a:r>
            <a:r>
              <a:rPr lang="en-US" sz="2000" dirty="0"/>
              <a:t> recognize all components of EHDI</a:t>
            </a:r>
          </a:p>
          <a:p>
            <a:pPr lvl="1"/>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A81A77FA-A8CC-CF45-B19A-9F60EBC0ED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845427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237590-DCC4-494C-BC7D-3F7FE543A116}"/>
              </a:ext>
            </a:extLst>
          </p:cNvPr>
          <p:cNvSpPr>
            <a:spLocks noGrp="1"/>
          </p:cNvSpPr>
          <p:nvPr>
            <p:ph type="title"/>
          </p:nvPr>
        </p:nvSpPr>
        <p:spPr/>
        <p:txBody>
          <a:bodyPr/>
          <a:lstStyle/>
          <a:p>
            <a:r>
              <a:rPr lang="en-US" dirty="0"/>
              <a:t>Minimum Test Battery</a:t>
            </a:r>
          </a:p>
        </p:txBody>
      </p:sp>
      <p:sp>
        <p:nvSpPr>
          <p:cNvPr id="6" name="Text Placeholder 5">
            <a:extLst>
              <a:ext uri="{FF2B5EF4-FFF2-40B4-BE49-F238E27FC236}">
                <a16:creationId xmlns:a16="http://schemas.microsoft.com/office/drawing/2014/main" id="{4B9C9A84-5D15-604E-9694-3C3E50605302}"/>
              </a:ext>
            </a:extLst>
          </p:cNvPr>
          <p:cNvSpPr>
            <a:spLocks noGrp="1"/>
          </p:cNvSpPr>
          <p:nvPr>
            <p:ph type="body" idx="1"/>
          </p:nvPr>
        </p:nvSpPr>
        <p:spPr/>
        <p:txBody>
          <a:bodyPr/>
          <a:lstStyle/>
          <a:p>
            <a:r>
              <a:rPr lang="en-US" dirty="0"/>
              <a:t>Minimum test battery to include: </a:t>
            </a:r>
          </a:p>
          <a:p>
            <a:pPr lvl="1"/>
            <a:r>
              <a:rPr lang="en-US" dirty="0"/>
              <a:t>Auditory Brainstem Response</a:t>
            </a:r>
          </a:p>
          <a:p>
            <a:pPr lvl="1"/>
            <a:r>
              <a:rPr lang="en-US" dirty="0"/>
              <a:t>Tympanometry and/or wideband reflectance</a:t>
            </a:r>
          </a:p>
          <a:p>
            <a:pPr lvl="1"/>
            <a:r>
              <a:rPr lang="en-US" dirty="0"/>
              <a:t>Acoustic Reflexes</a:t>
            </a:r>
          </a:p>
          <a:p>
            <a:pPr lvl="1"/>
            <a:r>
              <a:rPr lang="en-US" dirty="0"/>
              <a:t>Otoacoustic emissions (OAEs)</a:t>
            </a:r>
          </a:p>
          <a:p>
            <a:pPr lvl="1"/>
            <a:r>
              <a:rPr lang="en-US" dirty="0"/>
              <a:t>Behavioral Assessment after 6 months</a:t>
            </a:r>
          </a:p>
          <a:p>
            <a:pPr lvl="2"/>
            <a:r>
              <a:rPr lang="en-US" dirty="0"/>
              <a:t>VRA: 6-24 </a:t>
            </a:r>
            <a:r>
              <a:rPr lang="en-US" dirty="0" err="1"/>
              <a:t>mo</a:t>
            </a:r>
            <a:endParaRPr lang="en-US" dirty="0"/>
          </a:p>
          <a:p>
            <a:pPr lvl="2"/>
            <a:r>
              <a:rPr lang="en-US" dirty="0"/>
              <a:t>CPA: 24 </a:t>
            </a:r>
            <a:r>
              <a:rPr lang="en-US" dirty="0" err="1"/>
              <a:t>mo</a:t>
            </a:r>
            <a:r>
              <a:rPr lang="en-US" dirty="0"/>
              <a:t> +</a:t>
            </a:r>
          </a:p>
          <a:p>
            <a:endParaRPr lang="en-US" dirty="0"/>
          </a:p>
        </p:txBody>
      </p:sp>
      <p:sp>
        <p:nvSpPr>
          <p:cNvPr id="2" name="Slide Number Placeholder 1">
            <a:extLst>
              <a:ext uri="{FF2B5EF4-FFF2-40B4-BE49-F238E27FC236}">
                <a16:creationId xmlns:a16="http://schemas.microsoft.com/office/drawing/2014/main" id="{43E5DB4B-60C1-D547-AD05-6770EDDDB5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69</a:t>
            </a:fld>
            <a:endParaRPr lang="en-US"/>
          </a:p>
        </p:txBody>
      </p:sp>
      <p:sp>
        <p:nvSpPr>
          <p:cNvPr id="8" name="TextBox 7">
            <a:extLst>
              <a:ext uri="{FF2B5EF4-FFF2-40B4-BE49-F238E27FC236}">
                <a16:creationId xmlns:a16="http://schemas.microsoft.com/office/drawing/2014/main" id="{F96A1A5E-FF38-6445-BC09-94067B5B9AFC}"/>
              </a:ext>
            </a:extLst>
          </p:cNvPr>
          <p:cNvSpPr txBox="1"/>
          <p:nvPr/>
        </p:nvSpPr>
        <p:spPr>
          <a:xfrm>
            <a:off x="619056" y="6411157"/>
            <a:ext cx="6961463" cy="369332"/>
          </a:xfrm>
          <a:prstGeom prst="rect">
            <a:avLst/>
          </a:prstGeom>
          <a:noFill/>
        </p:spPr>
        <p:txBody>
          <a:bodyPr wrap="square" rtlCol="0">
            <a:spAutoFit/>
          </a:bodyPr>
          <a:lstStyle/>
          <a:p>
            <a:r>
              <a:rPr lang="en-US" dirty="0">
                <a:solidFill>
                  <a:schemeClr val="bg1">
                    <a:lumMod val="50000"/>
                  </a:schemeClr>
                </a:solidFill>
              </a:rPr>
              <a:t>Source: JCIH Position Statement, 2019</a:t>
            </a:r>
          </a:p>
        </p:txBody>
      </p:sp>
    </p:spTree>
    <p:extLst>
      <p:ext uri="{BB962C8B-B14F-4D97-AF65-F5344CB8AC3E}">
        <p14:creationId xmlns:p14="http://schemas.microsoft.com/office/powerpoint/2010/main" val="3924814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E9EDF8-C56C-8C46-9176-315DC6592D85}"/>
              </a:ext>
            </a:extLst>
          </p:cNvPr>
          <p:cNvSpPr>
            <a:spLocks noGrp="1"/>
          </p:cNvSpPr>
          <p:nvPr>
            <p:ph type="title"/>
          </p:nvPr>
        </p:nvSpPr>
        <p:spPr>
          <a:xfrm>
            <a:off x="588894" y="877048"/>
            <a:ext cx="8271045" cy="823415"/>
          </a:xfrm>
        </p:spPr>
        <p:txBody>
          <a:bodyPr/>
          <a:lstStyle/>
          <a:p>
            <a:r>
              <a:rPr lang="en-US" sz="3600" dirty="0"/>
              <a:t>Auditory Brainstem Response Testing</a:t>
            </a:r>
          </a:p>
        </p:txBody>
      </p:sp>
      <p:sp>
        <p:nvSpPr>
          <p:cNvPr id="3" name="Text Placeholder 2">
            <a:extLst>
              <a:ext uri="{FF2B5EF4-FFF2-40B4-BE49-F238E27FC236}">
                <a16:creationId xmlns:a16="http://schemas.microsoft.com/office/drawing/2014/main" id="{19AFDA21-1FCA-F645-B3C7-5C756EE2A236}"/>
              </a:ext>
            </a:extLst>
          </p:cNvPr>
          <p:cNvSpPr>
            <a:spLocks noGrp="1"/>
          </p:cNvSpPr>
          <p:nvPr>
            <p:ph type="body" idx="1"/>
          </p:nvPr>
        </p:nvSpPr>
        <p:spPr>
          <a:xfrm>
            <a:off x="588895" y="1812757"/>
            <a:ext cx="8271044" cy="5091281"/>
          </a:xfrm>
        </p:spPr>
        <p:txBody>
          <a:bodyPr/>
          <a:lstStyle/>
          <a:p>
            <a:pPr>
              <a:spcBef>
                <a:spcPts val="400"/>
              </a:spcBef>
            </a:pPr>
            <a:r>
              <a:rPr lang="en-US" sz="2400" dirty="0"/>
              <a:t>Auditory Brainstem Response:</a:t>
            </a:r>
          </a:p>
          <a:p>
            <a:pPr marL="809625" lvl="1" indent="-244475">
              <a:spcBef>
                <a:spcPts val="400"/>
              </a:spcBef>
            </a:pPr>
            <a:r>
              <a:rPr lang="en-US" sz="2000" dirty="0"/>
              <a:t>Natural sleep usually feasible</a:t>
            </a:r>
          </a:p>
          <a:p>
            <a:pPr marL="809625" lvl="1" indent="-244475">
              <a:spcBef>
                <a:spcPts val="400"/>
              </a:spcBef>
            </a:pPr>
            <a:r>
              <a:rPr lang="en-US" sz="2000" dirty="0"/>
              <a:t>Frequency-specific tone-burst stimuli to determine thresholds and set Has-clicks should not be substituted for tones, used to assess ANSD</a:t>
            </a:r>
          </a:p>
          <a:p>
            <a:pPr marL="809625" lvl="1" indent="-244475">
              <a:spcBef>
                <a:spcPts val="400"/>
              </a:spcBef>
            </a:pPr>
            <a:r>
              <a:rPr lang="en-US" sz="2000" dirty="0"/>
              <a:t>Both air and bone conduction to determine type</a:t>
            </a:r>
          </a:p>
          <a:p>
            <a:pPr marL="1206500" lvl="2" indent="-165100">
              <a:spcBef>
                <a:spcPts val="400"/>
              </a:spcBef>
            </a:pPr>
            <a:r>
              <a:rPr lang="en-US" sz="1800" dirty="0"/>
              <a:t>Need minimum of 2 frequencies per ear to appropriately fit with amplification</a:t>
            </a:r>
          </a:p>
          <a:p>
            <a:pPr marL="809625" lvl="1" indent="-244475">
              <a:spcBef>
                <a:spcPts val="400"/>
              </a:spcBef>
            </a:pPr>
            <a:r>
              <a:rPr lang="en-US" sz="2000" dirty="0"/>
              <a:t>If no response:</a:t>
            </a:r>
          </a:p>
          <a:p>
            <a:pPr marL="1206500" lvl="2" indent="-165100">
              <a:spcBef>
                <a:spcPts val="400"/>
              </a:spcBef>
            </a:pPr>
            <a:r>
              <a:rPr lang="en-US" sz="1800" dirty="0"/>
              <a:t>High intensity click stimuli with positive and negative polarity to assess for auditory neuropathy.</a:t>
            </a:r>
          </a:p>
          <a:p>
            <a:pPr marL="809625" lvl="1" indent="-244475">
              <a:spcBef>
                <a:spcPts val="400"/>
              </a:spcBef>
            </a:pPr>
            <a:r>
              <a:rPr lang="en-US" sz="2000" dirty="0"/>
              <a:t>ABR is not a test of hearing; thus, behavioral evaluation is required once the child is developmentally capable</a:t>
            </a:r>
          </a:p>
          <a:p>
            <a:pPr marL="809625" lvl="1" indent="-244475">
              <a:spcBef>
                <a:spcPts val="400"/>
              </a:spcBef>
            </a:pPr>
            <a:r>
              <a:rPr lang="en-US" sz="2000" dirty="0"/>
              <a:t>The presence of ME effusion is not a contraindication to testing.</a:t>
            </a:r>
          </a:p>
          <a:p>
            <a:pPr lvl="2">
              <a:spcBef>
                <a:spcPts val="400"/>
              </a:spcBef>
            </a:pPr>
            <a:r>
              <a:rPr lang="en-US" sz="1800" dirty="0"/>
              <a:t>Do not delay testing until effusion is cleared</a:t>
            </a:r>
          </a:p>
          <a:p>
            <a:pPr lvl="1">
              <a:spcBef>
                <a:spcPts val="400"/>
              </a:spcBef>
            </a:pPr>
            <a:endParaRPr lang="en-US" sz="1800" dirty="0"/>
          </a:p>
          <a:p>
            <a:pPr>
              <a:spcBef>
                <a:spcPts val="400"/>
              </a:spcBef>
            </a:pPr>
            <a:endParaRPr lang="en-US" dirty="0"/>
          </a:p>
        </p:txBody>
      </p:sp>
      <p:sp>
        <p:nvSpPr>
          <p:cNvPr id="2" name="Slide Number Placeholder 1">
            <a:extLst>
              <a:ext uri="{FF2B5EF4-FFF2-40B4-BE49-F238E27FC236}">
                <a16:creationId xmlns:a16="http://schemas.microsoft.com/office/drawing/2014/main" id="{6869D4F2-D04D-B144-A79B-9CC1BC10A8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70</a:t>
            </a:fld>
            <a:endParaRPr lang="en-US"/>
          </a:p>
        </p:txBody>
      </p:sp>
      <p:sp>
        <p:nvSpPr>
          <p:cNvPr id="9" name="TextBox 8">
            <a:extLst>
              <a:ext uri="{FF2B5EF4-FFF2-40B4-BE49-F238E27FC236}">
                <a16:creationId xmlns:a16="http://schemas.microsoft.com/office/drawing/2014/main" id="{AE788500-FEA3-5D40-893E-ED4874841FB5}"/>
              </a:ext>
            </a:extLst>
          </p:cNvPr>
          <p:cNvSpPr txBox="1"/>
          <p:nvPr/>
        </p:nvSpPr>
        <p:spPr>
          <a:xfrm>
            <a:off x="619056" y="6464270"/>
            <a:ext cx="6961463" cy="307777"/>
          </a:xfrm>
          <a:prstGeom prst="rect">
            <a:avLst/>
          </a:prstGeom>
          <a:noFill/>
        </p:spPr>
        <p:txBody>
          <a:bodyPr wrap="square" rtlCol="0">
            <a:spAutoFit/>
          </a:bodyPr>
          <a:lstStyle/>
          <a:p>
            <a:r>
              <a:rPr lang="en-US" sz="1400" dirty="0">
                <a:solidFill>
                  <a:schemeClr val="bg1">
                    <a:lumMod val="50000"/>
                  </a:schemeClr>
                </a:solidFill>
              </a:rPr>
              <a:t>Source: JCIH Position Statement, 2019</a:t>
            </a:r>
          </a:p>
        </p:txBody>
      </p:sp>
    </p:spTree>
    <p:extLst>
      <p:ext uri="{BB962C8B-B14F-4D97-AF65-F5344CB8AC3E}">
        <p14:creationId xmlns:p14="http://schemas.microsoft.com/office/powerpoint/2010/main" val="2850557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F0AFCC-BF0B-4A40-866C-A8BC43BE4283}"/>
              </a:ext>
            </a:extLst>
          </p:cNvPr>
          <p:cNvSpPr>
            <a:spLocks noGrp="1"/>
          </p:cNvSpPr>
          <p:nvPr>
            <p:ph type="title"/>
          </p:nvPr>
        </p:nvSpPr>
        <p:spPr>
          <a:xfrm>
            <a:off x="588894" y="1004048"/>
            <a:ext cx="8271045" cy="1150755"/>
          </a:xfrm>
        </p:spPr>
        <p:txBody>
          <a:bodyPr/>
          <a:lstStyle/>
          <a:p>
            <a:r>
              <a:rPr lang="en-US" sz="3600" dirty="0"/>
              <a:t>Middle Ear Measures: Tympanometry and Acoustic Reflexes</a:t>
            </a:r>
          </a:p>
        </p:txBody>
      </p:sp>
      <p:sp>
        <p:nvSpPr>
          <p:cNvPr id="3" name="Text Placeholder 2">
            <a:extLst>
              <a:ext uri="{FF2B5EF4-FFF2-40B4-BE49-F238E27FC236}">
                <a16:creationId xmlns:a16="http://schemas.microsoft.com/office/drawing/2014/main" id="{CB984CE3-C8F8-A543-96D7-194B62B9AEE1}"/>
              </a:ext>
            </a:extLst>
          </p:cNvPr>
          <p:cNvSpPr>
            <a:spLocks noGrp="1"/>
          </p:cNvSpPr>
          <p:nvPr>
            <p:ph type="body" idx="1"/>
          </p:nvPr>
        </p:nvSpPr>
        <p:spPr>
          <a:xfrm>
            <a:off x="588895" y="2282559"/>
            <a:ext cx="8271044" cy="4150045"/>
          </a:xfrm>
        </p:spPr>
        <p:txBody>
          <a:bodyPr/>
          <a:lstStyle/>
          <a:p>
            <a:pPr marL="809625" lvl="1" indent="-244475"/>
            <a:r>
              <a:rPr lang="en-US" b="1" dirty="0"/>
              <a:t>Tympanometry: </a:t>
            </a:r>
            <a:r>
              <a:rPr lang="en-US" dirty="0"/>
              <a:t>assists in differentiating conductive vs sensory/neural site of lesion</a:t>
            </a:r>
          </a:p>
          <a:p>
            <a:pPr marL="1270000" lvl="2" indent="-228600"/>
            <a:r>
              <a:rPr lang="en-US" dirty="0"/>
              <a:t>High frequency tympanometry </a:t>
            </a:r>
            <a:r>
              <a:rPr lang="en-US" b="1" dirty="0"/>
              <a:t>(1000 Hz probe tone) </a:t>
            </a:r>
            <a:r>
              <a:rPr lang="en-US" dirty="0"/>
              <a:t>is recommended through age 9 months due to better specificity and sensitivity in detecting middle ear effusion</a:t>
            </a:r>
          </a:p>
          <a:p>
            <a:pPr marL="809625" lvl="1" indent="-244475"/>
            <a:r>
              <a:rPr lang="en-US" b="1" dirty="0"/>
              <a:t>Wideband reflectance: </a:t>
            </a:r>
            <a:r>
              <a:rPr lang="en-US" dirty="0"/>
              <a:t>can detect conductive hearing loss and is sensitive to ME disorders</a:t>
            </a:r>
          </a:p>
          <a:p>
            <a:pPr marL="1270000" lvl="2" indent="-228600"/>
            <a:r>
              <a:rPr lang="en-US" dirty="0"/>
              <a:t>Technique </a:t>
            </a:r>
            <a:r>
              <a:rPr lang="en-US" u="sng" dirty="0"/>
              <a:t>may</a:t>
            </a:r>
            <a:r>
              <a:rPr lang="en-US" dirty="0"/>
              <a:t> supplement tympanometry and </a:t>
            </a:r>
            <a:r>
              <a:rPr lang="en-US" u="sng" dirty="0"/>
              <a:t>may</a:t>
            </a:r>
            <a:r>
              <a:rPr lang="en-US" dirty="0"/>
              <a:t> replace tympanometry in coming years</a:t>
            </a:r>
          </a:p>
          <a:p>
            <a:endParaRPr lang="en-US" dirty="0"/>
          </a:p>
        </p:txBody>
      </p:sp>
      <p:sp>
        <p:nvSpPr>
          <p:cNvPr id="2" name="Slide Number Placeholder 1">
            <a:extLst>
              <a:ext uri="{FF2B5EF4-FFF2-40B4-BE49-F238E27FC236}">
                <a16:creationId xmlns:a16="http://schemas.microsoft.com/office/drawing/2014/main" id="{C48D4E25-43E0-7643-9765-6432F675AB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71</a:t>
            </a:fld>
            <a:endParaRPr lang="en-US"/>
          </a:p>
        </p:txBody>
      </p:sp>
      <p:sp>
        <p:nvSpPr>
          <p:cNvPr id="6" name="TextBox 5">
            <a:extLst>
              <a:ext uri="{FF2B5EF4-FFF2-40B4-BE49-F238E27FC236}">
                <a16:creationId xmlns:a16="http://schemas.microsoft.com/office/drawing/2014/main" id="{1147110C-636B-F448-85A0-3D94A201B3AB}"/>
              </a:ext>
            </a:extLst>
          </p:cNvPr>
          <p:cNvSpPr txBox="1"/>
          <p:nvPr/>
        </p:nvSpPr>
        <p:spPr>
          <a:xfrm>
            <a:off x="619056" y="6411157"/>
            <a:ext cx="6961463" cy="338554"/>
          </a:xfrm>
          <a:prstGeom prst="rect">
            <a:avLst/>
          </a:prstGeom>
          <a:noFill/>
        </p:spPr>
        <p:txBody>
          <a:bodyPr wrap="square" rtlCol="0">
            <a:spAutoFit/>
          </a:bodyPr>
          <a:lstStyle/>
          <a:p>
            <a:r>
              <a:rPr lang="en-US" sz="1400" dirty="0">
                <a:solidFill>
                  <a:schemeClr val="bg1">
                    <a:lumMod val="50000"/>
                  </a:schemeClr>
                </a:solidFill>
              </a:rPr>
              <a:t>Source</a:t>
            </a:r>
            <a:r>
              <a:rPr lang="en-US" sz="1600" dirty="0">
                <a:solidFill>
                  <a:schemeClr val="bg1">
                    <a:lumMod val="50000"/>
                  </a:schemeClr>
                </a:solidFill>
              </a:rPr>
              <a:t>: JCIH Position Statement, 2019</a:t>
            </a:r>
          </a:p>
        </p:txBody>
      </p:sp>
    </p:spTree>
    <p:extLst>
      <p:ext uri="{BB962C8B-B14F-4D97-AF65-F5344CB8AC3E}">
        <p14:creationId xmlns:p14="http://schemas.microsoft.com/office/powerpoint/2010/main" val="1579714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5977-C67F-4B45-BEB9-061EBE3526EB}"/>
              </a:ext>
            </a:extLst>
          </p:cNvPr>
          <p:cNvSpPr>
            <a:spLocks noGrp="1"/>
          </p:cNvSpPr>
          <p:nvPr>
            <p:ph type="title"/>
          </p:nvPr>
        </p:nvSpPr>
        <p:spPr>
          <a:xfrm>
            <a:off x="588894" y="877048"/>
            <a:ext cx="8271045" cy="1277755"/>
          </a:xfrm>
        </p:spPr>
        <p:txBody>
          <a:bodyPr/>
          <a:lstStyle/>
          <a:p>
            <a:r>
              <a:rPr lang="en-US" sz="3600" dirty="0"/>
              <a:t>Acoustic Immittance Testing Considerations</a:t>
            </a:r>
          </a:p>
        </p:txBody>
      </p:sp>
      <p:sp>
        <p:nvSpPr>
          <p:cNvPr id="3" name="Text Placeholder 2">
            <a:extLst>
              <a:ext uri="{FF2B5EF4-FFF2-40B4-BE49-F238E27FC236}">
                <a16:creationId xmlns:a16="http://schemas.microsoft.com/office/drawing/2014/main" id="{EAC8DF20-0E58-4445-BD13-E3D60FC28CE7}"/>
              </a:ext>
            </a:extLst>
          </p:cNvPr>
          <p:cNvSpPr>
            <a:spLocks noGrp="1"/>
          </p:cNvSpPr>
          <p:nvPr>
            <p:ph type="body" idx="1"/>
          </p:nvPr>
        </p:nvSpPr>
        <p:spPr>
          <a:xfrm>
            <a:off x="588895" y="2282559"/>
            <a:ext cx="8271044" cy="4150045"/>
          </a:xfrm>
        </p:spPr>
        <p:txBody>
          <a:bodyPr/>
          <a:lstStyle/>
          <a:p>
            <a:r>
              <a:rPr lang="en-US" sz="2000" dirty="0"/>
              <a:t>Use of both the 1000 Hz and 226 probe tone may be considered for use with infants between 6 and 9 months of age</a:t>
            </a:r>
          </a:p>
          <a:p>
            <a:r>
              <a:rPr lang="en-US" sz="2000" dirty="0"/>
              <a:t>When testing reflexes using a 1k Hz probe tone, do not test reflexes at 1000 Hz because of potential for interaction. </a:t>
            </a:r>
          </a:p>
          <a:p>
            <a:pPr lvl="1"/>
            <a:r>
              <a:rPr lang="en-US" sz="1800" dirty="0"/>
              <a:t>remember an upward deflection may be observed as opposed to the typical downward decrease in deflection</a:t>
            </a:r>
          </a:p>
          <a:p>
            <a:pPr lvl="1"/>
            <a:r>
              <a:rPr lang="en-US" sz="1800" dirty="0"/>
              <a:t>maximum stimulus level should not exceed to 105 dB HL</a:t>
            </a:r>
          </a:p>
          <a:p>
            <a:pPr lvl="1"/>
            <a:r>
              <a:rPr lang="en-US" sz="1800" dirty="0"/>
              <a:t>broadband noise may be preferable</a:t>
            </a:r>
          </a:p>
          <a:p>
            <a:pPr lvl="1"/>
            <a:r>
              <a:rPr lang="en-US" sz="1800" dirty="0"/>
              <a:t>acoustic reflex is nearly always absent or elevated in cases of auditory neuropathy</a:t>
            </a:r>
          </a:p>
          <a:p>
            <a:endParaRPr lang="en-US" dirty="0"/>
          </a:p>
        </p:txBody>
      </p:sp>
      <p:sp>
        <p:nvSpPr>
          <p:cNvPr id="6" name="Slide Number Placeholder 5">
            <a:extLst>
              <a:ext uri="{FF2B5EF4-FFF2-40B4-BE49-F238E27FC236}">
                <a16:creationId xmlns:a16="http://schemas.microsoft.com/office/drawing/2014/main" id="{83FEEA7D-814D-BD4D-AB36-79CE402A74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72</a:t>
            </a:fld>
            <a:endParaRPr lang="en-US"/>
          </a:p>
        </p:txBody>
      </p:sp>
      <p:sp>
        <p:nvSpPr>
          <p:cNvPr id="5" name="TextBox 4">
            <a:extLst>
              <a:ext uri="{FF2B5EF4-FFF2-40B4-BE49-F238E27FC236}">
                <a16:creationId xmlns:a16="http://schemas.microsoft.com/office/drawing/2014/main" id="{A2FB75E8-5FDC-424E-B467-419342BF19BF}"/>
              </a:ext>
            </a:extLst>
          </p:cNvPr>
          <p:cNvSpPr txBox="1"/>
          <p:nvPr/>
        </p:nvSpPr>
        <p:spPr>
          <a:xfrm>
            <a:off x="619056" y="6411157"/>
            <a:ext cx="6961463" cy="307777"/>
          </a:xfrm>
          <a:prstGeom prst="rect">
            <a:avLst/>
          </a:prstGeom>
          <a:noFill/>
        </p:spPr>
        <p:txBody>
          <a:bodyPr wrap="square" rtlCol="0">
            <a:spAutoFit/>
          </a:bodyPr>
          <a:lstStyle/>
          <a:p>
            <a:r>
              <a:rPr lang="en-US" sz="1400" dirty="0">
                <a:solidFill>
                  <a:schemeClr val="bg1">
                    <a:lumMod val="50000"/>
                  </a:schemeClr>
                </a:solidFill>
              </a:rPr>
              <a:t>Source: JCIH Position Statement, 2019</a:t>
            </a:r>
          </a:p>
        </p:txBody>
      </p:sp>
    </p:spTree>
    <p:extLst>
      <p:ext uri="{BB962C8B-B14F-4D97-AF65-F5344CB8AC3E}">
        <p14:creationId xmlns:p14="http://schemas.microsoft.com/office/powerpoint/2010/main" val="17115314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CC5BB-E5F2-8B45-A8B2-8E95ACAD6290}"/>
              </a:ext>
            </a:extLst>
          </p:cNvPr>
          <p:cNvSpPr>
            <a:spLocks noGrp="1"/>
          </p:cNvSpPr>
          <p:nvPr>
            <p:ph type="title"/>
          </p:nvPr>
        </p:nvSpPr>
        <p:spPr/>
        <p:txBody>
          <a:bodyPr/>
          <a:lstStyle/>
          <a:p>
            <a:r>
              <a:rPr lang="en-US" dirty="0"/>
              <a:t>Otoacoustic Emissions</a:t>
            </a:r>
          </a:p>
        </p:txBody>
      </p:sp>
      <p:sp>
        <p:nvSpPr>
          <p:cNvPr id="7" name="Text Placeholder 6">
            <a:extLst>
              <a:ext uri="{FF2B5EF4-FFF2-40B4-BE49-F238E27FC236}">
                <a16:creationId xmlns:a16="http://schemas.microsoft.com/office/drawing/2014/main" id="{BFCF74EA-3307-6547-B81C-70C82CD37319}"/>
              </a:ext>
            </a:extLst>
          </p:cNvPr>
          <p:cNvSpPr>
            <a:spLocks noGrp="1"/>
          </p:cNvSpPr>
          <p:nvPr>
            <p:ph type="body" idx="1"/>
          </p:nvPr>
        </p:nvSpPr>
        <p:spPr/>
        <p:txBody>
          <a:bodyPr/>
          <a:lstStyle/>
          <a:p>
            <a:pPr fontAlgn="base"/>
            <a:r>
              <a:rPr lang="en-US" dirty="0"/>
              <a:t>Only offer information about cochlear activity and cannot determine normal auditory function when used in isolation</a:t>
            </a:r>
          </a:p>
          <a:p>
            <a:pPr fontAlgn="base"/>
            <a:r>
              <a:rPr lang="en-US" dirty="0"/>
              <a:t>Useful as cross-check measure to confirm results </a:t>
            </a:r>
          </a:p>
          <a:p>
            <a:pPr fontAlgn="base"/>
            <a:r>
              <a:rPr lang="en-US" b="1" dirty="0"/>
              <a:t>Present</a:t>
            </a:r>
            <a:r>
              <a:rPr lang="en-US" dirty="0"/>
              <a:t> DPOAEs usually indicate thresholds no worse than 30 dB HL</a:t>
            </a:r>
          </a:p>
          <a:p>
            <a:pPr fontAlgn="base"/>
            <a:r>
              <a:rPr lang="en-US" b="1" dirty="0"/>
              <a:t>Absen</a:t>
            </a:r>
            <a:r>
              <a:rPr lang="en-US" dirty="0"/>
              <a:t>t DPOAEs (with normal tympanometry) usually indicate thresholds worse than 30 dB HL</a:t>
            </a:r>
          </a:p>
          <a:p>
            <a:endParaRPr lang="en-US" dirty="0"/>
          </a:p>
        </p:txBody>
      </p:sp>
      <p:sp>
        <p:nvSpPr>
          <p:cNvPr id="2" name="Slide Number Placeholder 1">
            <a:extLst>
              <a:ext uri="{FF2B5EF4-FFF2-40B4-BE49-F238E27FC236}">
                <a16:creationId xmlns:a16="http://schemas.microsoft.com/office/drawing/2014/main" id="{CCEB8506-F7DD-AC42-AE0F-6B2A04330E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73</a:t>
            </a:fld>
            <a:endParaRPr lang="en-US"/>
          </a:p>
        </p:txBody>
      </p:sp>
      <p:sp>
        <p:nvSpPr>
          <p:cNvPr id="5" name="TextBox 4">
            <a:extLst>
              <a:ext uri="{FF2B5EF4-FFF2-40B4-BE49-F238E27FC236}">
                <a16:creationId xmlns:a16="http://schemas.microsoft.com/office/drawing/2014/main" id="{3205662E-6E58-144A-AC67-9828401A32DB}"/>
              </a:ext>
            </a:extLst>
          </p:cNvPr>
          <p:cNvSpPr txBox="1"/>
          <p:nvPr/>
        </p:nvSpPr>
        <p:spPr>
          <a:xfrm>
            <a:off x="619056" y="6411157"/>
            <a:ext cx="6961463" cy="307777"/>
          </a:xfrm>
          <a:prstGeom prst="rect">
            <a:avLst/>
          </a:prstGeom>
          <a:noFill/>
        </p:spPr>
        <p:txBody>
          <a:bodyPr wrap="square" rtlCol="0">
            <a:spAutoFit/>
          </a:bodyPr>
          <a:lstStyle/>
          <a:p>
            <a:r>
              <a:rPr lang="en-US" sz="1400" dirty="0">
                <a:solidFill>
                  <a:schemeClr val="bg1">
                    <a:lumMod val="50000"/>
                  </a:schemeClr>
                </a:solidFill>
              </a:rPr>
              <a:t>Source: JCIH Position Statement, 2019</a:t>
            </a:r>
          </a:p>
        </p:txBody>
      </p:sp>
    </p:spTree>
    <p:extLst>
      <p:ext uri="{BB962C8B-B14F-4D97-AF65-F5344CB8AC3E}">
        <p14:creationId xmlns:p14="http://schemas.microsoft.com/office/powerpoint/2010/main" val="3890514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DB67-0786-324E-A8B9-2CCC4D4124A3}"/>
              </a:ext>
            </a:extLst>
          </p:cNvPr>
          <p:cNvSpPr>
            <a:spLocks noGrp="1"/>
          </p:cNvSpPr>
          <p:nvPr>
            <p:ph type="title"/>
          </p:nvPr>
        </p:nvSpPr>
        <p:spPr/>
        <p:txBody>
          <a:bodyPr/>
          <a:lstStyle/>
          <a:p>
            <a:r>
              <a:rPr lang="en-US" dirty="0"/>
              <a:t>(1) Questions to Ask</a:t>
            </a:r>
          </a:p>
        </p:txBody>
      </p:sp>
      <p:sp>
        <p:nvSpPr>
          <p:cNvPr id="3" name="Text Placeholder 2">
            <a:extLst>
              <a:ext uri="{FF2B5EF4-FFF2-40B4-BE49-F238E27FC236}">
                <a16:creationId xmlns:a16="http://schemas.microsoft.com/office/drawing/2014/main" id="{D0C205FA-3FCF-8B48-BBE2-7DBB6C5CE671}"/>
              </a:ext>
            </a:extLst>
          </p:cNvPr>
          <p:cNvSpPr>
            <a:spLocks noGrp="1"/>
          </p:cNvSpPr>
          <p:nvPr>
            <p:ph type="body" idx="1"/>
          </p:nvPr>
        </p:nvSpPr>
        <p:spPr/>
        <p:txBody>
          <a:bodyPr/>
          <a:lstStyle/>
          <a:p>
            <a:pPr marL="543560" indent="-457200">
              <a:buFont typeface="+mj-lt"/>
              <a:buAutoNum type="arabicPeriod"/>
            </a:pPr>
            <a:r>
              <a:rPr lang="en-US" sz="2400" dirty="0"/>
              <a:t>Do I have an FDA-approved AEP computer with inserts, supra-aural headphones, and bone oscillator?</a:t>
            </a:r>
          </a:p>
          <a:p>
            <a:pPr marL="543560" indent="-457200">
              <a:buFont typeface="+mj-lt"/>
              <a:buAutoNum type="arabicPeriod"/>
            </a:pPr>
            <a:r>
              <a:rPr lang="en-US" sz="2400" dirty="0"/>
              <a:t>Do I have equipment capable of performing diagnostic OAEs?</a:t>
            </a:r>
          </a:p>
          <a:p>
            <a:pPr marL="543560" indent="-457200">
              <a:buFont typeface="+mj-lt"/>
              <a:buAutoNum type="arabicPeriod"/>
            </a:pPr>
            <a:r>
              <a:rPr lang="en-US" sz="2400" dirty="0"/>
              <a:t>Is my immittance bridge capable of producing both a 226 Hz and 1000 Hz probe tone? </a:t>
            </a:r>
          </a:p>
          <a:p>
            <a:r>
              <a:rPr lang="en-US" sz="2400" b="1" dirty="0"/>
              <a:t>If the answer to any of these is no, Refer! </a:t>
            </a:r>
          </a:p>
          <a:p>
            <a:endParaRPr lang="en-US" dirty="0"/>
          </a:p>
        </p:txBody>
      </p:sp>
      <p:sp>
        <p:nvSpPr>
          <p:cNvPr id="6" name="Slide Number Placeholder 5">
            <a:extLst>
              <a:ext uri="{FF2B5EF4-FFF2-40B4-BE49-F238E27FC236}">
                <a16:creationId xmlns:a16="http://schemas.microsoft.com/office/drawing/2014/main" id="{AC7AE80B-C758-A24A-9F3C-2B157E9919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74</a:t>
            </a:fld>
            <a:endParaRPr lang="en-US"/>
          </a:p>
        </p:txBody>
      </p:sp>
      <p:sp>
        <p:nvSpPr>
          <p:cNvPr id="5" name="TextBox 4">
            <a:extLst>
              <a:ext uri="{FF2B5EF4-FFF2-40B4-BE49-F238E27FC236}">
                <a16:creationId xmlns:a16="http://schemas.microsoft.com/office/drawing/2014/main" id="{07BD7FC8-BFDE-844F-8196-72CA4ED07F27}"/>
              </a:ext>
            </a:extLst>
          </p:cNvPr>
          <p:cNvSpPr txBox="1"/>
          <p:nvPr/>
        </p:nvSpPr>
        <p:spPr>
          <a:xfrm>
            <a:off x="444590" y="5215475"/>
            <a:ext cx="8271044" cy="830997"/>
          </a:xfrm>
          <a:prstGeom prst="rect">
            <a:avLst/>
          </a:prstGeom>
          <a:solidFill>
            <a:schemeClr val="tx2">
              <a:alpha val="20000"/>
            </a:schemeClr>
          </a:solidFill>
        </p:spPr>
        <p:txBody>
          <a:bodyPr wrap="square" rtlCol="0">
            <a:spAutoFit/>
          </a:bodyPr>
          <a:lstStyle/>
          <a:p>
            <a:r>
              <a:rPr lang="en-US" sz="1600" b="1" dirty="0">
                <a:latin typeface="Helvetica Neue" panose="02000503000000020004" pitchFamily="2" charset="0"/>
                <a:ea typeface="Helvetica Neue" panose="02000503000000020004" pitchFamily="2" charset="0"/>
                <a:cs typeface="Helvetica Neue" panose="02000503000000020004" pitchFamily="2" charset="0"/>
              </a:rPr>
              <a:t>ASHA Principle II, Rule G: </a:t>
            </a:r>
            <a:r>
              <a:rPr lang="en-US" sz="1600" dirty="0">
                <a:latin typeface="Helvetica Neue" panose="02000503000000020004" pitchFamily="2" charset="0"/>
                <a:ea typeface="Helvetica Neue" panose="02000503000000020004" pitchFamily="2" charset="0"/>
                <a:cs typeface="Helvetica Neue" panose="02000503000000020004" pitchFamily="2" charset="0"/>
              </a:rPr>
              <a:t>Individuals shall make use of technology and instrumentation consistent with accepted professional guidelines in their areas of practice. When such technology is not available, an appropriate referral may be made.</a:t>
            </a:r>
          </a:p>
        </p:txBody>
      </p:sp>
    </p:spTree>
    <p:extLst>
      <p:ext uri="{BB962C8B-B14F-4D97-AF65-F5344CB8AC3E}">
        <p14:creationId xmlns:p14="http://schemas.microsoft.com/office/powerpoint/2010/main" val="3986783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F339-94BD-A148-8964-D9B75E6A929A}"/>
              </a:ext>
            </a:extLst>
          </p:cNvPr>
          <p:cNvSpPr>
            <a:spLocks noGrp="1"/>
          </p:cNvSpPr>
          <p:nvPr>
            <p:ph type="title"/>
          </p:nvPr>
        </p:nvSpPr>
        <p:spPr/>
        <p:txBody>
          <a:bodyPr/>
          <a:lstStyle/>
          <a:p>
            <a:r>
              <a:rPr lang="en-US" dirty="0"/>
              <a:t>(2) Questions to Ask</a:t>
            </a:r>
          </a:p>
        </p:txBody>
      </p:sp>
      <p:sp>
        <p:nvSpPr>
          <p:cNvPr id="3" name="Text Placeholder 2">
            <a:extLst>
              <a:ext uri="{FF2B5EF4-FFF2-40B4-BE49-F238E27FC236}">
                <a16:creationId xmlns:a16="http://schemas.microsoft.com/office/drawing/2014/main" id="{5BDB912E-8B85-5C4A-BDF6-D131CE482851}"/>
              </a:ext>
            </a:extLst>
          </p:cNvPr>
          <p:cNvSpPr>
            <a:spLocks noGrp="1"/>
          </p:cNvSpPr>
          <p:nvPr>
            <p:ph type="body" idx="1"/>
          </p:nvPr>
        </p:nvSpPr>
        <p:spPr/>
        <p:txBody>
          <a:bodyPr/>
          <a:lstStyle/>
          <a:p>
            <a:pPr indent="-457200">
              <a:buFont typeface="+mj-lt"/>
              <a:buAutoNum type="arabicPeriod" startAt="4"/>
            </a:pPr>
            <a:r>
              <a:rPr lang="en-US" dirty="0"/>
              <a:t>Do I have the necessary training required to perform all the testing in the minimum test battery? </a:t>
            </a:r>
          </a:p>
          <a:p>
            <a:pPr indent="-457200">
              <a:buFont typeface="+mj-lt"/>
              <a:buAutoNum type="arabicPeriod" startAt="4"/>
            </a:pPr>
            <a:r>
              <a:rPr lang="en-US" dirty="0"/>
              <a:t>Am I comfortable performing diagnostic testing on infants?</a:t>
            </a:r>
          </a:p>
          <a:p>
            <a:r>
              <a:rPr lang="en-US" b="1" dirty="0"/>
              <a:t>If the answer to any of these is no, Refer! </a:t>
            </a:r>
          </a:p>
          <a:p>
            <a:endParaRPr lang="en-US" dirty="0"/>
          </a:p>
        </p:txBody>
      </p:sp>
      <p:sp>
        <p:nvSpPr>
          <p:cNvPr id="6" name="Slide Number Placeholder 5">
            <a:extLst>
              <a:ext uri="{FF2B5EF4-FFF2-40B4-BE49-F238E27FC236}">
                <a16:creationId xmlns:a16="http://schemas.microsoft.com/office/drawing/2014/main" id="{9316F10D-F319-B648-B78E-4D05534CAF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75</a:t>
            </a:fld>
            <a:endParaRPr lang="en-US"/>
          </a:p>
        </p:txBody>
      </p:sp>
      <p:sp>
        <p:nvSpPr>
          <p:cNvPr id="5" name="TextBox 4">
            <a:extLst>
              <a:ext uri="{FF2B5EF4-FFF2-40B4-BE49-F238E27FC236}">
                <a16:creationId xmlns:a16="http://schemas.microsoft.com/office/drawing/2014/main" id="{CE87D33B-884E-854C-96D1-D6CB23B276B3}"/>
              </a:ext>
            </a:extLst>
          </p:cNvPr>
          <p:cNvSpPr txBox="1"/>
          <p:nvPr/>
        </p:nvSpPr>
        <p:spPr>
          <a:xfrm>
            <a:off x="619056" y="5106709"/>
            <a:ext cx="7936049" cy="1077218"/>
          </a:xfrm>
          <a:prstGeom prst="rect">
            <a:avLst/>
          </a:prstGeom>
          <a:solidFill>
            <a:schemeClr val="tx2">
              <a:alpha val="20000"/>
            </a:schemeClr>
          </a:solidFill>
        </p:spPr>
        <p:txBody>
          <a:bodyPr wrap="square" rtlCol="0">
            <a:spAutoFit/>
          </a:bodyPr>
          <a:lstStyle/>
          <a:p>
            <a:r>
              <a:rPr lang="en-US" sz="1600" b="1" dirty="0">
                <a:latin typeface="Helvetica Neue" panose="02000503000000020004" pitchFamily="2" charset="0"/>
                <a:ea typeface="Helvetica Neue" panose="02000503000000020004" pitchFamily="2" charset="0"/>
                <a:cs typeface="Helvetica Neue" panose="02000503000000020004" pitchFamily="2" charset="0"/>
              </a:rPr>
              <a:t>ASHA Principle II, Rule A: </a:t>
            </a:r>
            <a:r>
              <a:rPr lang="en-US" sz="1600" dirty="0">
                <a:latin typeface="Helvetica Neue" panose="02000503000000020004" pitchFamily="2" charset="0"/>
                <a:ea typeface="Helvetica Neue" panose="02000503000000020004" pitchFamily="2" charset="0"/>
                <a:cs typeface="Helvetica Neue" panose="02000503000000020004" pitchFamily="2" charset="0"/>
              </a:rPr>
              <a:t>Individuals who hold the Certificate of Clinical Competence shall engage in only those aspects of the professions that are within the scope of their professional practice and competence, </a:t>
            </a:r>
            <a:r>
              <a:rPr lang="en-US" sz="1600" b="1" dirty="0">
                <a:latin typeface="Helvetica Neue" panose="02000503000000020004" pitchFamily="2" charset="0"/>
                <a:ea typeface="Helvetica Neue" panose="02000503000000020004" pitchFamily="2" charset="0"/>
                <a:cs typeface="Helvetica Neue" panose="02000503000000020004" pitchFamily="2" charset="0"/>
              </a:rPr>
              <a:t>considering their certification status, education, training, and experience.</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89710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75351B-6C46-EA4E-AD6D-B0923CD38298}"/>
              </a:ext>
            </a:extLst>
          </p:cNvPr>
          <p:cNvSpPr>
            <a:spLocks noGrp="1"/>
          </p:cNvSpPr>
          <p:nvPr>
            <p:ph type="title"/>
          </p:nvPr>
        </p:nvSpPr>
        <p:spPr/>
        <p:txBody>
          <a:bodyPr/>
          <a:lstStyle/>
          <a:p>
            <a:r>
              <a:rPr lang="en-US" sz="4000" dirty="0"/>
              <a:t>Amplification</a:t>
            </a:r>
          </a:p>
        </p:txBody>
      </p:sp>
      <p:sp>
        <p:nvSpPr>
          <p:cNvPr id="6" name="Text Placeholder 5">
            <a:extLst>
              <a:ext uri="{FF2B5EF4-FFF2-40B4-BE49-F238E27FC236}">
                <a16:creationId xmlns:a16="http://schemas.microsoft.com/office/drawing/2014/main" id="{2CB86D11-003C-694B-A284-75B700061083}"/>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4797DAC8-AEC1-0F4D-AD57-2357F529F1F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76</a:t>
            </a:fld>
            <a:endParaRPr lang="en-US"/>
          </a:p>
        </p:txBody>
      </p:sp>
    </p:spTree>
    <p:extLst>
      <p:ext uri="{BB962C8B-B14F-4D97-AF65-F5344CB8AC3E}">
        <p14:creationId xmlns:p14="http://schemas.microsoft.com/office/powerpoint/2010/main" val="19992168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8812-AFE0-8649-83ED-F7078B1DDDC4}"/>
              </a:ext>
            </a:extLst>
          </p:cNvPr>
          <p:cNvSpPr>
            <a:spLocks noGrp="1"/>
          </p:cNvSpPr>
          <p:nvPr>
            <p:ph type="title"/>
          </p:nvPr>
        </p:nvSpPr>
        <p:spPr/>
        <p:txBody>
          <a:bodyPr/>
          <a:lstStyle/>
          <a:p>
            <a:r>
              <a:rPr lang="en-US" dirty="0"/>
              <a:t>Candidates for Amplification</a:t>
            </a:r>
          </a:p>
        </p:txBody>
      </p:sp>
      <p:sp>
        <p:nvSpPr>
          <p:cNvPr id="3" name="Text Placeholder 2">
            <a:extLst>
              <a:ext uri="{FF2B5EF4-FFF2-40B4-BE49-F238E27FC236}">
                <a16:creationId xmlns:a16="http://schemas.microsoft.com/office/drawing/2014/main" id="{93955A0C-DAC6-7746-8B15-28D2044D8F63}"/>
              </a:ext>
            </a:extLst>
          </p:cNvPr>
          <p:cNvSpPr>
            <a:spLocks noGrp="1"/>
          </p:cNvSpPr>
          <p:nvPr>
            <p:ph type="body" idx="1"/>
          </p:nvPr>
        </p:nvSpPr>
        <p:spPr>
          <a:xfrm>
            <a:off x="588895" y="1868555"/>
            <a:ext cx="8271044" cy="4277802"/>
          </a:xfrm>
        </p:spPr>
        <p:txBody>
          <a:bodyPr/>
          <a:lstStyle/>
          <a:p>
            <a:r>
              <a:rPr lang="en-US" sz="2400" dirty="0"/>
              <a:t>Bilateral SNHL</a:t>
            </a:r>
          </a:p>
          <a:p>
            <a:r>
              <a:rPr lang="en-US" sz="2400" dirty="0" err="1"/>
              <a:t>Aidable</a:t>
            </a:r>
            <a:r>
              <a:rPr lang="en-US" sz="2400" dirty="0"/>
              <a:t> unilateral HL</a:t>
            </a:r>
          </a:p>
          <a:p>
            <a:r>
              <a:rPr lang="en-US" sz="2400" dirty="0"/>
              <a:t>Mild HL</a:t>
            </a:r>
          </a:p>
          <a:p>
            <a:r>
              <a:rPr lang="en-US" sz="2400" dirty="0"/>
              <a:t>Children with ANSD should have a trial with amplification</a:t>
            </a:r>
          </a:p>
          <a:p>
            <a:pPr lvl="1"/>
            <a:r>
              <a:rPr lang="en-US" sz="2000" dirty="0"/>
              <a:t>Unless it is established that child responds to conversational speech without them</a:t>
            </a:r>
          </a:p>
          <a:p>
            <a:r>
              <a:rPr lang="en-US" sz="2400" dirty="0"/>
              <a:t>Permanent CHL</a:t>
            </a:r>
          </a:p>
          <a:p>
            <a:r>
              <a:rPr lang="en-US" sz="2400" dirty="0"/>
              <a:t>Transient CHL if cannot be resolved by 6 months</a:t>
            </a:r>
          </a:p>
          <a:p>
            <a:r>
              <a:rPr lang="en-US" sz="2400" dirty="0"/>
              <a:t>Children with profound HL</a:t>
            </a:r>
          </a:p>
          <a:p>
            <a:pPr lvl="1"/>
            <a:r>
              <a:rPr lang="en-US" sz="2000" dirty="0"/>
              <a:t>Should not be excluded from receiving amplification while awaiting CI evaluation</a:t>
            </a:r>
          </a:p>
          <a:p>
            <a:endParaRPr lang="en-US" sz="2400" dirty="0"/>
          </a:p>
        </p:txBody>
      </p:sp>
      <p:sp>
        <p:nvSpPr>
          <p:cNvPr id="5" name="Slide Number Placeholder 4">
            <a:extLst>
              <a:ext uri="{FF2B5EF4-FFF2-40B4-BE49-F238E27FC236}">
                <a16:creationId xmlns:a16="http://schemas.microsoft.com/office/drawing/2014/main" id="{2D0A8D56-3851-504C-905F-A3B770D19D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77</a:t>
            </a:fld>
            <a:endParaRPr lang="en-US"/>
          </a:p>
        </p:txBody>
      </p:sp>
    </p:spTree>
    <p:extLst>
      <p:ext uri="{BB962C8B-B14F-4D97-AF65-F5344CB8AC3E}">
        <p14:creationId xmlns:p14="http://schemas.microsoft.com/office/powerpoint/2010/main" val="7797270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1D25-77E6-8E45-88A3-6BBDC75EC881}"/>
              </a:ext>
            </a:extLst>
          </p:cNvPr>
          <p:cNvSpPr>
            <a:spLocks noGrp="1"/>
          </p:cNvSpPr>
          <p:nvPr>
            <p:ph type="title"/>
          </p:nvPr>
        </p:nvSpPr>
        <p:spPr/>
        <p:txBody>
          <a:bodyPr/>
          <a:lstStyle/>
          <a:p>
            <a:r>
              <a:rPr lang="en-US" sz="3200" dirty="0"/>
              <a:t>AAA Principles for Effective Pediatric Fittings</a:t>
            </a:r>
          </a:p>
        </p:txBody>
      </p:sp>
      <p:sp>
        <p:nvSpPr>
          <p:cNvPr id="3" name="Text Placeholder 2">
            <a:extLst>
              <a:ext uri="{FF2B5EF4-FFF2-40B4-BE49-F238E27FC236}">
                <a16:creationId xmlns:a16="http://schemas.microsoft.com/office/drawing/2014/main" id="{298C316D-0B98-A044-8EB1-DA1EC24A1F85}"/>
              </a:ext>
            </a:extLst>
          </p:cNvPr>
          <p:cNvSpPr>
            <a:spLocks noGrp="1"/>
          </p:cNvSpPr>
          <p:nvPr>
            <p:ph type="body" idx="1"/>
          </p:nvPr>
        </p:nvSpPr>
        <p:spPr/>
        <p:txBody>
          <a:bodyPr/>
          <a:lstStyle/>
          <a:p>
            <a:r>
              <a:rPr lang="en-US" sz="2000" dirty="0"/>
              <a:t>Bilateral amplification is recommended for most</a:t>
            </a:r>
          </a:p>
          <a:p>
            <a:pPr lvl="1"/>
            <a:r>
              <a:rPr lang="en-US" sz="1800" dirty="0"/>
              <a:t>Monaural for some specific needs.</a:t>
            </a:r>
          </a:p>
          <a:p>
            <a:r>
              <a:rPr lang="en-US" sz="2000" dirty="0"/>
              <a:t>Air conduction HAs unless not anatomically possible</a:t>
            </a:r>
          </a:p>
          <a:p>
            <a:r>
              <a:rPr lang="en-US" sz="2000" dirty="0"/>
              <a:t>BTEs are the style of choice </a:t>
            </a:r>
          </a:p>
          <a:p>
            <a:pPr lvl="1"/>
            <a:r>
              <a:rPr lang="en-US" sz="1800" dirty="0"/>
              <a:t>Good for growing ears</a:t>
            </a:r>
          </a:p>
          <a:p>
            <a:pPr lvl="1"/>
            <a:r>
              <a:rPr lang="en-US" sz="1800" dirty="0"/>
              <a:t>Necessary pediatric features can be included</a:t>
            </a:r>
          </a:p>
          <a:p>
            <a:r>
              <a:rPr lang="en-US" sz="2000" dirty="0"/>
              <a:t>For infants, earmold replacement may be as frequent as monthly</a:t>
            </a:r>
          </a:p>
          <a:p>
            <a:r>
              <a:rPr lang="en-US" sz="2000" dirty="0"/>
              <a:t>All verification should be performed after the activation of any modern feedback suppression algorithm</a:t>
            </a:r>
          </a:p>
          <a:p>
            <a:r>
              <a:rPr lang="en-US" sz="2000" dirty="0"/>
              <a:t>Full time directional processing is not recommended</a:t>
            </a:r>
          </a:p>
          <a:p>
            <a:endParaRPr lang="en-US" sz="2000" dirty="0"/>
          </a:p>
          <a:p>
            <a:endParaRPr lang="en-US" sz="2000" dirty="0"/>
          </a:p>
        </p:txBody>
      </p:sp>
      <p:sp>
        <p:nvSpPr>
          <p:cNvPr id="6" name="Slide Number Placeholder 5">
            <a:extLst>
              <a:ext uri="{FF2B5EF4-FFF2-40B4-BE49-F238E27FC236}">
                <a16:creationId xmlns:a16="http://schemas.microsoft.com/office/drawing/2014/main" id="{3FD477A1-324F-3F43-ABD9-61BB62CA8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78</a:t>
            </a:fld>
            <a:endParaRPr lang="en-US"/>
          </a:p>
        </p:txBody>
      </p:sp>
      <p:sp>
        <p:nvSpPr>
          <p:cNvPr id="5" name="TextBox 4">
            <a:extLst>
              <a:ext uri="{FF2B5EF4-FFF2-40B4-BE49-F238E27FC236}">
                <a16:creationId xmlns:a16="http://schemas.microsoft.com/office/drawing/2014/main" id="{37EFFD71-9C21-4440-BF96-09A7808115E7}"/>
              </a:ext>
            </a:extLst>
          </p:cNvPr>
          <p:cNvSpPr txBox="1"/>
          <p:nvPr/>
        </p:nvSpPr>
        <p:spPr>
          <a:xfrm>
            <a:off x="685800" y="6437314"/>
            <a:ext cx="6500819" cy="369332"/>
          </a:xfrm>
          <a:prstGeom prst="rect">
            <a:avLst/>
          </a:prstGeom>
          <a:noFill/>
        </p:spPr>
        <p:txBody>
          <a:bodyPr wrap="none" rtlCol="0">
            <a:spAutoFit/>
          </a:bodyPr>
          <a:lstStyle/>
          <a:p>
            <a:r>
              <a:rPr lang="en-US" dirty="0">
                <a:solidFill>
                  <a:schemeClr val="accent6"/>
                </a:solidFill>
              </a:rPr>
              <a:t>Source: AAA Pediatric Amplification Practice Guidelines (June 2013)</a:t>
            </a:r>
          </a:p>
        </p:txBody>
      </p:sp>
    </p:spTree>
    <p:extLst>
      <p:ext uri="{BB962C8B-B14F-4D97-AF65-F5344CB8AC3E}">
        <p14:creationId xmlns:p14="http://schemas.microsoft.com/office/powerpoint/2010/main" val="223653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542DAA-FA87-504D-A4A1-FA87C8E78486}"/>
              </a:ext>
            </a:extLst>
          </p:cNvPr>
          <p:cNvSpPr>
            <a:spLocks noGrp="1"/>
          </p:cNvSpPr>
          <p:nvPr>
            <p:ph type="title"/>
          </p:nvPr>
        </p:nvSpPr>
        <p:spPr/>
        <p:txBody>
          <a:bodyPr/>
          <a:lstStyle/>
          <a:p>
            <a:r>
              <a:rPr lang="en-US" dirty="0"/>
              <a:t>What does EHDI Encompass?</a:t>
            </a:r>
          </a:p>
        </p:txBody>
      </p:sp>
      <p:sp>
        <p:nvSpPr>
          <p:cNvPr id="4" name="Text Placeholder 3">
            <a:extLst>
              <a:ext uri="{FF2B5EF4-FFF2-40B4-BE49-F238E27FC236}">
                <a16:creationId xmlns:a16="http://schemas.microsoft.com/office/drawing/2014/main" id="{FDC0B0FB-24C9-7D44-BA2A-E05A7993A05C}"/>
              </a:ext>
            </a:extLst>
          </p:cNvPr>
          <p:cNvSpPr>
            <a:spLocks noGrp="1"/>
          </p:cNvSpPr>
          <p:nvPr>
            <p:ph type="body" idx="1"/>
          </p:nvPr>
        </p:nvSpPr>
        <p:spPr/>
        <p:txBody>
          <a:bodyPr/>
          <a:lstStyle/>
          <a:p>
            <a:r>
              <a:rPr lang="en-US" sz="2600" dirty="0"/>
              <a:t>Newborn Hearing Screening Program (NHSP)</a:t>
            </a:r>
          </a:p>
          <a:p>
            <a:r>
              <a:rPr lang="en-US" sz="2600" dirty="0"/>
              <a:t>Partnering with the Medical Home (Primary &amp; Specialty areas)</a:t>
            </a:r>
          </a:p>
          <a:p>
            <a:r>
              <a:rPr lang="en-US" sz="2600" dirty="0"/>
              <a:t>Partnering with Follow-up Screening Providers &amp; Audiology</a:t>
            </a:r>
          </a:p>
          <a:p>
            <a:r>
              <a:rPr lang="en-US" sz="2600" dirty="0"/>
              <a:t>Partnering with Early Intervention (EI)</a:t>
            </a:r>
          </a:p>
          <a:p>
            <a:r>
              <a:rPr lang="en-US" sz="2600" dirty="0"/>
              <a:t>Partnering with Parent-to-Parent Support</a:t>
            </a:r>
          </a:p>
          <a:p>
            <a:r>
              <a:rPr lang="en-US" sz="2600" dirty="0"/>
              <a:t>Partnering with Deaf/HH Adult Role Models &amp; Mentors and Self Advocates</a:t>
            </a:r>
          </a:p>
          <a:p>
            <a:pPr marL="86360" indent="0">
              <a:buNone/>
            </a:pPr>
            <a:endParaRPr lang="en-US" dirty="0"/>
          </a:p>
          <a:p>
            <a:endParaRPr lang="en-US" dirty="0"/>
          </a:p>
        </p:txBody>
      </p:sp>
      <p:sp>
        <p:nvSpPr>
          <p:cNvPr id="5" name="Slide Number Placeholder 4">
            <a:extLst>
              <a:ext uri="{FF2B5EF4-FFF2-40B4-BE49-F238E27FC236}">
                <a16:creationId xmlns:a16="http://schemas.microsoft.com/office/drawing/2014/main" id="{561E3D50-FF73-AD48-8BE7-AFA21453A3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42665732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A44D-AB2D-E74D-AE0A-E41E52A147B2}"/>
              </a:ext>
            </a:extLst>
          </p:cNvPr>
          <p:cNvSpPr>
            <a:spLocks noGrp="1"/>
          </p:cNvSpPr>
          <p:nvPr>
            <p:ph type="title"/>
          </p:nvPr>
        </p:nvSpPr>
        <p:spPr/>
        <p:txBody>
          <a:bodyPr/>
          <a:lstStyle/>
          <a:p>
            <a:r>
              <a:rPr lang="en-US" dirty="0"/>
              <a:t>Fitting and Verification</a:t>
            </a:r>
          </a:p>
        </p:txBody>
      </p:sp>
      <p:sp>
        <p:nvSpPr>
          <p:cNvPr id="3" name="Text Placeholder 2">
            <a:extLst>
              <a:ext uri="{FF2B5EF4-FFF2-40B4-BE49-F238E27FC236}">
                <a16:creationId xmlns:a16="http://schemas.microsoft.com/office/drawing/2014/main" id="{006E76B3-7838-4544-855B-FDD41CEF858E}"/>
              </a:ext>
            </a:extLst>
          </p:cNvPr>
          <p:cNvSpPr>
            <a:spLocks noGrp="1"/>
          </p:cNvSpPr>
          <p:nvPr>
            <p:ph type="body" idx="1"/>
          </p:nvPr>
        </p:nvSpPr>
        <p:spPr/>
        <p:txBody>
          <a:bodyPr/>
          <a:lstStyle/>
          <a:p>
            <a:r>
              <a:rPr lang="en-US" dirty="0"/>
              <a:t>Two options for hearing aid verification </a:t>
            </a:r>
          </a:p>
          <a:p>
            <a:pPr lvl="1"/>
            <a:r>
              <a:rPr lang="en-US" dirty="0"/>
              <a:t>REAR probe microphone measures</a:t>
            </a:r>
          </a:p>
          <a:p>
            <a:pPr lvl="1"/>
            <a:r>
              <a:rPr lang="en-US" b="1" dirty="0"/>
              <a:t>Simulated real ear in the test box: RECDs</a:t>
            </a:r>
          </a:p>
          <a:p>
            <a:r>
              <a:rPr lang="en-US" dirty="0"/>
              <a:t>Measurement of aided SF thresholds should not be used as a method of HA verification</a:t>
            </a:r>
          </a:p>
          <a:p>
            <a:pPr lvl="1"/>
            <a:r>
              <a:rPr lang="en-US" dirty="0"/>
              <a:t>Unless verifying bone conduction devices</a:t>
            </a:r>
          </a:p>
          <a:p>
            <a:endParaRPr lang="en-US" dirty="0"/>
          </a:p>
        </p:txBody>
      </p:sp>
      <p:sp>
        <p:nvSpPr>
          <p:cNvPr id="6" name="Slide Number Placeholder 5">
            <a:extLst>
              <a:ext uri="{FF2B5EF4-FFF2-40B4-BE49-F238E27FC236}">
                <a16:creationId xmlns:a16="http://schemas.microsoft.com/office/drawing/2014/main" id="{3EA9F989-F725-624A-BAAF-C54707B132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79</a:t>
            </a:fld>
            <a:endParaRPr lang="en-US"/>
          </a:p>
        </p:txBody>
      </p:sp>
      <p:sp>
        <p:nvSpPr>
          <p:cNvPr id="5" name="TextBox 4">
            <a:extLst>
              <a:ext uri="{FF2B5EF4-FFF2-40B4-BE49-F238E27FC236}">
                <a16:creationId xmlns:a16="http://schemas.microsoft.com/office/drawing/2014/main" id="{59620D30-4D4E-A74D-97B7-42B484CD1359}"/>
              </a:ext>
            </a:extLst>
          </p:cNvPr>
          <p:cNvSpPr txBox="1"/>
          <p:nvPr/>
        </p:nvSpPr>
        <p:spPr>
          <a:xfrm>
            <a:off x="685800" y="6437314"/>
            <a:ext cx="6500819" cy="369332"/>
          </a:xfrm>
          <a:prstGeom prst="rect">
            <a:avLst/>
          </a:prstGeom>
          <a:noFill/>
        </p:spPr>
        <p:txBody>
          <a:bodyPr wrap="none" rtlCol="0">
            <a:spAutoFit/>
          </a:bodyPr>
          <a:lstStyle/>
          <a:p>
            <a:r>
              <a:rPr lang="en-US" dirty="0">
                <a:solidFill>
                  <a:schemeClr val="accent6"/>
                </a:solidFill>
              </a:rPr>
              <a:t>Source: AAA Pediatric Amplification Practice Guidelines (June 2013)</a:t>
            </a:r>
          </a:p>
        </p:txBody>
      </p:sp>
    </p:spTree>
    <p:extLst>
      <p:ext uri="{BB962C8B-B14F-4D97-AF65-F5344CB8AC3E}">
        <p14:creationId xmlns:p14="http://schemas.microsoft.com/office/powerpoint/2010/main" val="3542593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3E95-C9A8-D847-86A5-858E5F7831C1}"/>
              </a:ext>
            </a:extLst>
          </p:cNvPr>
          <p:cNvSpPr>
            <a:spLocks noGrp="1"/>
          </p:cNvSpPr>
          <p:nvPr>
            <p:ph type="title"/>
          </p:nvPr>
        </p:nvSpPr>
        <p:spPr/>
        <p:txBody>
          <a:bodyPr/>
          <a:lstStyle/>
          <a:p>
            <a:r>
              <a:rPr lang="en-US" dirty="0"/>
              <a:t>(1) Best Practices</a:t>
            </a:r>
          </a:p>
        </p:txBody>
      </p:sp>
      <p:sp>
        <p:nvSpPr>
          <p:cNvPr id="3" name="Text Placeholder 2">
            <a:extLst>
              <a:ext uri="{FF2B5EF4-FFF2-40B4-BE49-F238E27FC236}">
                <a16:creationId xmlns:a16="http://schemas.microsoft.com/office/drawing/2014/main" id="{94EF051D-B712-C441-B7B6-D0B7A545066F}"/>
              </a:ext>
            </a:extLst>
          </p:cNvPr>
          <p:cNvSpPr>
            <a:spLocks noGrp="1"/>
          </p:cNvSpPr>
          <p:nvPr>
            <p:ph type="body" idx="1"/>
          </p:nvPr>
        </p:nvSpPr>
        <p:spPr/>
        <p:txBody>
          <a:bodyPr/>
          <a:lstStyle/>
          <a:p>
            <a:r>
              <a:rPr lang="en-US" dirty="0"/>
              <a:t>Fitting formulas</a:t>
            </a:r>
          </a:p>
          <a:p>
            <a:pPr lvl="1"/>
            <a:r>
              <a:rPr lang="en-US" dirty="0"/>
              <a:t>Don’t use proprietary formulas</a:t>
            </a:r>
          </a:p>
          <a:p>
            <a:pPr lvl="1"/>
            <a:r>
              <a:rPr lang="en-US" dirty="0"/>
              <a:t>DSL5 or NAL-NL2 Pediatric</a:t>
            </a:r>
          </a:p>
          <a:p>
            <a:r>
              <a:rPr lang="en-US" dirty="0"/>
              <a:t>DSL5 gives more gain </a:t>
            </a:r>
          </a:p>
          <a:p>
            <a:pPr lvl="1"/>
            <a:r>
              <a:rPr lang="en-US" dirty="0"/>
              <a:t>More commonly used by pediatric audiologists</a:t>
            </a:r>
          </a:p>
          <a:p>
            <a:r>
              <a:rPr lang="en-US" dirty="0"/>
              <a:t>Evidence shows 3-year-old children have similar outcomes with either formula</a:t>
            </a:r>
          </a:p>
          <a:p>
            <a:endParaRPr lang="en-US" dirty="0"/>
          </a:p>
        </p:txBody>
      </p:sp>
      <p:sp>
        <p:nvSpPr>
          <p:cNvPr id="6" name="Slide Number Placeholder 5">
            <a:extLst>
              <a:ext uri="{FF2B5EF4-FFF2-40B4-BE49-F238E27FC236}">
                <a16:creationId xmlns:a16="http://schemas.microsoft.com/office/drawing/2014/main" id="{247590C9-8E90-D746-8109-F48DFE4C00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80</a:t>
            </a:fld>
            <a:endParaRPr lang="en-US"/>
          </a:p>
        </p:txBody>
      </p:sp>
      <p:sp>
        <p:nvSpPr>
          <p:cNvPr id="5" name="TextBox 4">
            <a:extLst>
              <a:ext uri="{FF2B5EF4-FFF2-40B4-BE49-F238E27FC236}">
                <a16:creationId xmlns:a16="http://schemas.microsoft.com/office/drawing/2014/main" id="{5B34409F-FCC3-6A4C-99F9-F29D814B2EDB}"/>
              </a:ext>
            </a:extLst>
          </p:cNvPr>
          <p:cNvSpPr txBox="1"/>
          <p:nvPr/>
        </p:nvSpPr>
        <p:spPr>
          <a:xfrm>
            <a:off x="685800" y="6437314"/>
            <a:ext cx="6500819" cy="369332"/>
          </a:xfrm>
          <a:prstGeom prst="rect">
            <a:avLst/>
          </a:prstGeom>
          <a:noFill/>
        </p:spPr>
        <p:txBody>
          <a:bodyPr wrap="none" rtlCol="0">
            <a:spAutoFit/>
          </a:bodyPr>
          <a:lstStyle/>
          <a:p>
            <a:r>
              <a:rPr lang="en-US" dirty="0">
                <a:solidFill>
                  <a:schemeClr val="accent6"/>
                </a:solidFill>
              </a:rPr>
              <a:t>Source: AAA Pediatric Amplification Practice Guidelines (June 2013)</a:t>
            </a:r>
          </a:p>
        </p:txBody>
      </p:sp>
    </p:spTree>
    <p:extLst>
      <p:ext uri="{BB962C8B-B14F-4D97-AF65-F5344CB8AC3E}">
        <p14:creationId xmlns:p14="http://schemas.microsoft.com/office/powerpoint/2010/main" val="26405922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931-E08B-7543-A125-83180C5297A1}"/>
              </a:ext>
            </a:extLst>
          </p:cNvPr>
          <p:cNvSpPr>
            <a:spLocks noGrp="1"/>
          </p:cNvSpPr>
          <p:nvPr>
            <p:ph type="title"/>
          </p:nvPr>
        </p:nvSpPr>
        <p:spPr/>
        <p:txBody>
          <a:bodyPr/>
          <a:lstStyle/>
          <a:p>
            <a:r>
              <a:rPr lang="en-US" dirty="0"/>
              <a:t>(2) Best Practices</a:t>
            </a:r>
          </a:p>
        </p:txBody>
      </p:sp>
      <p:sp>
        <p:nvSpPr>
          <p:cNvPr id="3" name="Text Placeholder 2">
            <a:extLst>
              <a:ext uri="{FF2B5EF4-FFF2-40B4-BE49-F238E27FC236}">
                <a16:creationId xmlns:a16="http://schemas.microsoft.com/office/drawing/2014/main" id="{70D04923-5207-AC4D-A855-305D89F3EE6D}"/>
              </a:ext>
            </a:extLst>
          </p:cNvPr>
          <p:cNvSpPr>
            <a:spLocks noGrp="1"/>
          </p:cNvSpPr>
          <p:nvPr>
            <p:ph type="body" idx="1"/>
          </p:nvPr>
        </p:nvSpPr>
        <p:spPr/>
        <p:txBody>
          <a:bodyPr/>
          <a:lstStyle/>
          <a:p>
            <a:r>
              <a:rPr lang="en-US" sz="2000" dirty="0"/>
              <a:t>BTEs are recommended in most cases when fitting infants and toddlers </a:t>
            </a:r>
          </a:p>
          <a:p>
            <a:pPr lvl="1"/>
            <a:r>
              <a:rPr lang="en-US" sz="1800" dirty="0"/>
              <a:t>Power and flexibility</a:t>
            </a:r>
          </a:p>
          <a:p>
            <a:pPr lvl="1"/>
            <a:r>
              <a:rPr lang="en-US" sz="1800" dirty="0"/>
              <a:t>Can get direct audio input</a:t>
            </a:r>
          </a:p>
          <a:p>
            <a:pPr lvl="1"/>
            <a:r>
              <a:rPr lang="en-US" sz="1800" dirty="0"/>
              <a:t>Locking battery doors</a:t>
            </a:r>
          </a:p>
          <a:p>
            <a:pPr lvl="1"/>
            <a:r>
              <a:rPr lang="en-US" sz="1800" dirty="0"/>
              <a:t>Fixed volume controls</a:t>
            </a:r>
          </a:p>
          <a:p>
            <a:pPr lvl="1"/>
            <a:r>
              <a:rPr lang="en-US" sz="1800" dirty="0"/>
              <a:t>Ability to offer loaner devices if needed</a:t>
            </a:r>
          </a:p>
          <a:p>
            <a:r>
              <a:rPr lang="en-US" sz="2000" dirty="0"/>
              <a:t>Earmolds should be made monthly until the child is 6 months old</a:t>
            </a:r>
          </a:p>
          <a:p>
            <a:r>
              <a:rPr lang="en-US" sz="2000" dirty="0"/>
              <a:t>Keep a spare set of earmolds when possible in case the original set becomes non-functional</a:t>
            </a:r>
          </a:p>
          <a:p>
            <a:endParaRPr lang="en-US" dirty="0"/>
          </a:p>
        </p:txBody>
      </p:sp>
      <p:sp>
        <p:nvSpPr>
          <p:cNvPr id="6" name="Slide Number Placeholder 5">
            <a:extLst>
              <a:ext uri="{FF2B5EF4-FFF2-40B4-BE49-F238E27FC236}">
                <a16:creationId xmlns:a16="http://schemas.microsoft.com/office/drawing/2014/main" id="{038E1940-664C-5448-9818-2AFFDB1DC6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81</a:t>
            </a:fld>
            <a:endParaRPr lang="en-US"/>
          </a:p>
        </p:txBody>
      </p:sp>
      <p:sp>
        <p:nvSpPr>
          <p:cNvPr id="5" name="TextBox 4">
            <a:extLst>
              <a:ext uri="{FF2B5EF4-FFF2-40B4-BE49-F238E27FC236}">
                <a16:creationId xmlns:a16="http://schemas.microsoft.com/office/drawing/2014/main" id="{6A0E705E-C1BC-2948-A09C-907B69AA16C0}"/>
              </a:ext>
            </a:extLst>
          </p:cNvPr>
          <p:cNvSpPr txBox="1"/>
          <p:nvPr/>
        </p:nvSpPr>
        <p:spPr>
          <a:xfrm>
            <a:off x="685800" y="6437314"/>
            <a:ext cx="6500819" cy="369332"/>
          </a:xfrm>
          <a:prstGeom prst="rect">
            <a:avLst/>
          </a:prstGeom>
          <a:noFill/>
        </p:spPr>
        <p:txBody>
          <a:bodyPr wrap="none" rtlCol="0">
            <a:spAutoFit/>
          </a:bodyPr>
          <a:lstStyle/>
          <a:p>
            <a:r>
              <a:rPr lang="en-US" dirty="0">
                <a:solidFill>
                  <a:schemeClr val="accent6"/>
                </a:solidFill>
              </a:rPr>
              <a:t>Source: AAA Pediatric Amplification Practice Guidelines (June 2013)</a:t>
            </a:r>
          </a:p>
        </p:txBody>
      </p:sp>
    </p:spTree>
    <p:extLst>
      <p:ext uri="{BB962C8B-B14F-4D97-AF65-F5344CB8AC3E}">
        <p14:creationId xmlns:p14="http://schemas.microsoft.com/office/powerpoint/2010/main" val="21861424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F48C-E2CB-114E-A7C5-A86B037D948F}"/>
              </a:ext>
            </a:extLst>
          </p:cNvPr>
          <p:cNvSpPr>
            <a:spLocks noGrp="1"/>
          </p:cNvSpPr>
          <p:nvPr>
            <p:ph type="title"/>
          </p:nvPr>
        </p:nvSpPr>
        <p:spPr/>
        <p:txBody>
          <a:bodyPr/>
          <a:lstStyle/>
          <a:p>
            <a:r>
              <a:rPr lang="en-US" dirty="0"/>
              <a:t>(3) Best Practices</a:t>
            </a:r>
          </a:p>
        </p:txBody>
      </p:sp>
      <p:sp>
        <p:nvSpPr>
          <p:cNvPr id="3" name="Text Placeholder 2">
            <a:extLst>
              <a:ext uri="{FF2B5EF4-FFF2-40B4-BE49-F238E27FC236}">
                <a16:creationId xmlns:a16="http://schemas.microsoft.com/office/drawing/2014/main" id="{9A555566-5946-D04B-B41E-7CCCBBAF4459}"/>
              </a:ext>
            </a:extLst>
          </p:cNvPr>
          <p:cNvSpPr>
            <a:spLocks noGrp="1"/>
          </p:cNvSpPr>
          <p:nvPr>
            <p:ph type="body" idx="1"/>
          </p:nvPr>
        </p:nvSpPr>
        <p:spPr/>
        <p:txBody>
          <a:bodyPr/>
          <a:lstStyle/>
          <a:p>
            <a:r>
              <a:rPr lang="en-US" sz="2000" dirty="0"/>
              <a:t>Recommended settings and features</a:t>
            </a:r>
          </a:p>
          <a:p>
            <a:pPr lvl="1"/>
            <a:r>
              <a:rPr lang="en-US" sz="1600" dirty="0"/>
              <a:t>Capability to receive wireless signal transmission</a:t>
            </a:r>
          </a:p>
          <a:p>
            <a:pPr lvl="2"/>
            <a:r>
              <a:rPr lang="en-US" sz="1400" dirty="0"/>
              <a:t>Bluetooth, FM, electromagnetic induction</a:t>
            </a:r>
          </a:p>
          <a:p>
            <a:pPr lvl="1"/>
            <a:r>
              <a:rPr lang="en-US" sz="1600" dirty="0"/>
              <a:t>Wide Dynamic Range Compression</a:t>
            </a:r>
          </a:p>
          <a:p>
            <a:pPr lvl="2"/>
            <a:r>
              <a:rPr lang="en-US" sz="1400" dirty="0"/>
              <a:t>DSL/NAL include recommended compression settings</a:t>
            </a:r>
          </a:p>
          <a:p>
            <a:pPr lvl="1"/>
            <a:r>
              <a:rPr lang="en-US" sz="1600" dirty="0"/>
              <a:t>Directional noise reduction</a:t>
            </a:r>
          </a:p>
          <a:p>
            <a:pPr lvl="1"/>
            <a:r>
              <a:rPr lang="en-US" sz="1600" dirty="0"/>
              <a:t>Omnidirectional microphones</a:t>
            </a:r>
          </a:p>
          <a:p>
            <a:pPr lvl="2"/>
            <a:r>
              <a:rPr lang="en-US" sz="1400" dirty="0"/>
              <a:t>Maximize incidental learning</a:t>
            </a:r>
          </a:p>
          <a:p>
            <a:pPr lvl="1"/>
            <a:r>
              <a:rPr lang="en-US" sz="1600" dirty="0"/>
              <a:t>Directional feedback suppression</a:t>
            </a:r>
          </a:p>
          <a:p>
            <a:pPr lvl="2"/>
            <a:r>
              <a:rPr lang="en-US" sz="1400" dirty="0"/>
              <a:t>Ensure verification is done with DFS enabled to confirm any impact on speech audibility </a:t>
            </a:r>
          </a:p>
          <a:p>
            <a:pPr lvl="1"/>
            <a:r>
              <a:rPr lang="en-US" sz="1600" dirty="0"/>
              <a:t>Extended high-frequency bandwidth</a:t>
            </a:r>
          </a:p>
          <a:p>
            <a:pPr lvl="2"/>
            <a:r>
              <a:rPr lang="en-US" sz="1400" dirty="0"/>
              <a:t>Frequency lowering not recommended until more conclusive evidence is available</a:t>
            </a:r>
          </a:p>
          <a:p>
            <a:pPr marL="457200" lvl="1" indent="0">
              <a:buNone/>
            </a:pPr>
            <a:r>
              <a:rPr lang="en-US" sz="1600" dirty="0"/>
              <a:t> </a:t>
            </a:r>
          </a:p>
          <a:p>
            <a:endParaRPr lang="en-US" sz="1800" dirty="0"/>
          </a:p>
        </p:txBody>
      </p:sp>
      <p:sp>
        <p:nvSpPr>
          <p:cNvPr id="6" name="Slide Number Placeholder 5">
            <a:extLst>
              <a:ext uri="{FF2B5EF4-FFF2-40B4-BE49-F238E27FC236}">
                <a16:creationId xmlns:a16="http://schemas.microsoft.com/office/drawing/2014/main" id="{24DD1B7C-E879-D147-8A64-8CCD5D6D12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82</a:t>
            </a:fld>
            <a:endParaRPr lang="en-US"/>
          </a:p>
        </p:txBody>
      </p:sp>
      <p:sp>
        <p:nvSpPr>
          <p:cNvPr id="5" name="TextBox 4">
            <a:extLst>
              <a:ext uri="{FF2B5EF4-FFF2-40B4-BE49-F238E27FC236}">
                <a16:creationId xmlns:a16="http://schemas.microsoft.com/office/drawing/2014/main" id="{88F3FE4F-A095-204E-A6D0-3FB86F89900A}"/>
              </a:ext>
            </a:extLst>
          </p:cNvPr>
          <p:cNvSpPr txBox="1"/>
          <p:nvPr/>
        </p:nvSpPr>
        <p:spPr>
          <a:xfrm>
            <a:off x="685800" y="6437314"/>
            <a:ext cx="6500819" cy="369332"/>
          </a:xfrm>
          <a:prstGeom prst="rect">
            <a:avLst/>
          </a:prstGeom>
          <a:noFill/>
        </p:spPr>
        <p:txBody>
          <a:bodyPr wrap="none" rtlCol="0">
            <a:spAutoFit/>
          </a:bodyPr>
          <a:lstStyle/>
          <a:p>
            <a:r>
              <a:rPr lang="en-US" dirty="0">
                <a:solidFill>
                  <a:schemeClr val="accent6"/>
                </a:solidFill>
              </a:rPr>
              <a:t>Source: AAA Pediatric Amplification Practice Guidelines (June 2013)</a:t>
            </a:r>
          </a:p>
        </p:txBody>
      </p:sp>
    </p:spTree>
    <p:extLst>
      <p:ext uri="{BB962C8B-B14F-4D97-AF65-F5344CB8AC3E}">
        <p14:creationId xmlns:p14="http://schemas.microsoft.com/office/powerpoint/2010/main" val="33697163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66C-6A4F-5148-8EF3-18DAC86E405F}"/>
              </a:ext>
            </a:extLst>
          </p:cNvPr>
          <p:cNvSpPr>
            <a:spLocks noGrp="1"/>
          </p:cNvSpPr>
          <p:nvPr>
            <p:ph type="title"/>
          </p:nvPr>
        </p:nvSpPr>
        <p:spPr/>
        <p:txBody>
          <a:bodyPr/>
          <a:lstStyle/>
          <a:p>
            <a:r>
              <a:rPr lang="en-US" dirty="0"/>
              <a:t>(4) Best Practices</a:t>
            </a:r>
          </a:p>
        </p:txBody>
      </p:sp>
      <p:sp>
        <p:nvSpPr>
          <p:cNvPr id="3" name="Text Placeholder 2">
            <a:extLst>
              <a:ext uri="{FF2B5EF4-FFF2-40B4-BE49-F238E27FC236}">
                <a16:creationId xmlns:a16="http://schemas.microsoft.com/office/drawing/2014/main" id="{0006ACF0-B777-9F4D-86BF-D66DFB16491D}"/>
              </a:ext>
            </a:extLst>
          </p:cNvPr>
          <p:cNvSpPr>
            <a:spLocks noGrp="1"/>
          </p:cNvSpPr>
          <p:nvPr>
            <p:ph type="body" idx="1"/>
          </p:nvPr>
        </p:nvSpPr>
        <p:spPr/>
        <p:txBody>
          <a:bodyPr/>
          <a:lstStyle/>
          <a:p>
            <a:r>
              <a:rPr lang="en-US" dirty="0"/>
              <a:t>Monitoring post-fit is crucial</a:t>
            </a:r>
          </a:p>
          <a:p>
            <a:pPr lvl="1"/>
            <a:r>
              <a:rPr lang="en-US" dirty="0"/>
              <a:t>Monitor auditory thresholds</a:t>
            </a:r>
          </a:p>
          <a:p>
            <a:pPr lvl="1"/>
            <a:r>
              <a:rPr lang="en-US" dirty="0"/>
              <a:t>Perform regular electroacoustic analysis in test box to monitor device function</a:t>
            </a:r>
          </a:p>
          <a:p>
            <a:pPr lvl="1"/>
            <a:r>
              <a:rPr lang="en-US" dirty="0"/>
              <a:t>Subjective reports from caregivers</a:t>
            </a:r>
          </a:p>
          <a:p>
            <a:r>
              <a:rPr lang="en-US" dirty="0"/>
              <a:t>Keep loaner devices so development is not delayed when devices need repair</a:t>
            </a:r>
          </a:p>
          <a:p>
            <a:endParaRPr lang="en-US" dirty="0"/>
          </a:p>
        </p:txBody>
      </p:sp>
      <p:sp>
        <p:nvSpPr>
          <p:cNvPr id="6" name="Slide Number Placeholder 5">
            <a:extLst>
              <a:ext uri="{FF2B5EF4-FFF2-40B4-BE49-F238E27FC236}">
                <a16:creationId xmlns:a16="http://schemas.microsoft.com/office/drawing/2014/main" id="{85353524-2DAE-9A46-9E66-F92D5A0523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83</a:t>
            </a:fld>
            <a:endParaRPr lang="en-US"/>
          </a:p>
        </p:txBody>
      </p:sp>
      <p:sp>
        <p:nvSpPr>
          <p:cNvPr id="5" name="TextBox 4">
            <a:extLst>
              <a:ext uri="{FF2B5EF4-FFF2-40B4-BE49-F238E27FC236}">
                <a16:creationId xmlns:a16="http://schemas.microsoft.com/office/drawing/2014/main" id="{A8AD8377-DCB3-2A4B-A1D9-7AD6FF881176}"/>
              </a:ext>
            </a:extLst>
          </p:cNvPr>
          <p:cNvSpPr txBox="1"/>
          <p:nvPr/>
        </p:nvSpPr>
        <p:spPr>
          <a:xfrm>
            <a:off x="685800" y="6437314"/>
            <a:ext cx="6500819" cy="369332"/>
          </a:xfrm>
          <a:prstGeom prst="rect">
            <a:avLst/>
          </a:prstGeom>
          <a:noFill/>
        </p:spPr>
        <p:txBody>
          <a:bodyPr wrap="none" rtlCol="0">
            <a:spAutoFit/>
          </a:bodyPr>
          <a:lstStyle/>
          <a:p>
            <a:r>
              <a:rPr lang="en-US" dirty="0">
                <a:solidFill>
                  <a:schemeClr val="accent6"/>
                </a:solidFill>
              </a:rPr>
              <a:t>Source: AAA Pediatric Amplification Practice Guidelines (June 2013)</a:t>
            </a:r>
          </a:p>
        </p:txBody>
      </p:sp>
    </p:spTree>
    <p:extLst>
      <p:ext uri="{BB962C8B-B14F-4D97-AF65-F5344CB8AC3E}">
        <p14:creationId xmlns:p14="http://schemas.microsoft.com/office/powerpoint/2010/main" val="38010936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54F4-8B9A-4545-A7D8-87F41355A2A4}"/>
              </a:ext>
            </a:extLst>
          </p:cNvPr>
          <p:cNvSpPr>
            <a:spLocks noGrp="1"/>
          </p:cNvSpPr>
          <p:nvPr>
            <p:ph type="title"/>
          </p:nvPr>
        </p:nvSpPr>
        <p:spPr/>
        <p:txBody>
          <a:bodyPr/>
          <a:lstStyle/>
          <a:p>
            <a:r>
              <a:rPr lang="en-US" dirty="0"/>
              <a:t>(5) Best Practices</a:t>
            </a:r>
          </a:p>
        </p:txBody>
      </p:sp>
      <p:sp>
        <p:nvSpPr>
          <p:cNvPr id="3" name="Text Placeholder 2">
            <a:extLst>
              <a:ext uri="{FF2B5EF4-FFF2-40B4-BE49-F238E27FC236}">
                <a16:creationId xmlns:a16="http://schemas.microsoft.com/office/drawing/2014/main" id="{C30BDE38-16A9-4E48-81FA-6DCF0DEB168C}"/>
              </a:ext>
            </a:extLst>
          </p:cNvPr>
          <p:cNvSpPr>
            <a:spLocks noGrp="1"/>
          </p:cNvSpPr>
          <p:nvPr>
            <p:ph type="body" idx="1"/>
          </p:nvPr>
        </p:nvSpPr>
        <p:spPr/>
        <p:txBody>
          <a:bodyPr/>
          <a:lstStyle/>
          <a:p>
            <a:r>
              <a:rPr lang="en-US" dirty="0"/>
              <a:t>Consider </a:t>
            </a:r>
            <a:r>
              <a:rPr lang="en-US" b="1" dirty="0"/>
              <a:t>hearing assistive technology</a:t>
            </a:r>
          </a:p>
          <a:p>
            <a:pPr lvl="1"/>
            <a:r>
              <a:rPr lang="en-US" dirty="0"/>
              <a:t>Any HAT should be verified for intensity and frequency response</a:t>
            </a:r>
          </a:p>
          <a:p>
            <a:pPr lvl="2"/>
            <a:r>
              <a:rPr lang="en-US" dirty="0"/>
              <a:t>EAA, probe-microphone measures, behavioral recognition</a:t>
            </a:r>
          </a:p>
          <a:p>
            <a:pPr lvl="1"/>
            <a:r>
              <a:rPr lang="en-US" dirty="0"/>
              <a:t>Subjective validation should be obtained from parents, teachers, and caregivers as appropriate	</a:t>
            </a:r>
          </a:p>
          <a:p>
            <a:endParaRPr lang="en-US" dirty="0"/>
          </a:p>
        </p:txBody>
      </p:sp>
      <p:sp>
        <p:nvSpPr>
          <p:cNvPr id="6" name="Slide Number Placeholder 5">
            <a:extLst>
              <a:ext uri="{FF2B5EF4-FFF2-40B4-BE49-F238E27FC236}">
                <a16:creationId xmlns:a16="http://schemas.microsoft.com/office/drawing/2014/main" id="{D20F53C3-1147-EA48-A7A5-63A1AEB1C8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84</a:t>
            </a:fld>
            <a:endParaRPr lang="en-US"/>
          </a:p>
        </p:txBody>
      </p:sp>
      <p:sp>
        <p:nvSpPr>
          <p:cNvPr id="5" name="TextBox 4">
            <a:extLst>
              <a:ext uri="{FF2B5EF4-FFF2-40B4-BE49-F238E27FC236}">
                <a16:creationId xmlns:a16="http://schemas.microsoft.com/office/drawing/2014/main" id="{4AF99619-D613-D64C-8A7A-6363D050A03C}"/>
              </a:ext>
            </a:extLst>
          </p:cNvPr>
          <p:cNvSpPr txBox="1"/>
          <p:nvPr/>
        </p:nvSpPr>
        <p:spPr>
          <a:xfrm>
            <a:off x="685800" y="6437314"/>
            <a:ext cx="6500819" cy="369332"/>
          </a:xfrm>
          <a:prstGeom prst="rect">
            <a:avLst/>
          </a:prstGeom>
          <a:noFill/>
        </p:spPr>
        <p:txBody>
          <a:bodyPr wrap="none" rtlCol="0">
            <a:spAutoFit/>
          </a:bodyPr>
          <a:lstStyle/>
          <a:p>
            <a:r>
              <a:rPr lang="en-US" dirty="0">
                <a:solidFill>
                  <a:schemeClr val="accent6"/>
                </a:solidFill>
              </a:rPr>
              <a:t>Source: AAA Pediatric Amplification Practice Guidelines (June 2013)</a:t>
            </a:r>
          </a:p>
        </p:txBody>
      </p:sp>
    </p:spTree>
    <p:extLst>
      <p:ext uri="{BB962C8B-B14F-4D97-AF65-F5344CB8AC3E}">
        <p14:creationId xmlns:p14="http://schemas.microsoft.com/office/powerpoint/2010/main" val="15178269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B3B0-800E-6549-B420-EB7A5323673A}"/>
              </a:ext>
            </a:extLst>
          </p:cNvPr>
          <p:cNvSpPr>
            <a:spLocks noGrp="1"/>
          </p:cNvSpPr>
          <p:nvPr>
            <p:ph type="title"/>
          </p:nvPr>
        </p:nvSpPr>
        <p:spPr/>
        <p:txBody>
          <a:bodyPr/>
          <a:lstStyle/>
          <a:p>
            <a:r>
              <a:rPr lang="en-US" dirty="0"/>
              <a:t>(1) Questions to Ask</a:t>
            </a:r>
          </a:p>
        </p:txBody>
      </p:sp>
      <p:sp>
        <p:nvSpPr>
          <p:cNvPr id="3" name="Text Placeholder 2">
            <a:extLst>
              <a:ext uri="{FF2B5EF4-FFF2-40B4-BE49-F238E27FC236}">
                <a16:creationId xmlns:a16="http://schemas.microsoft.com/office/drawing/2014/main" id="{1D57DFF8-C04A-4E4A-A215-4E026443C77D}"/>
              </a:ext>
            </a:extLst>
          </p:cNvPr>
          <p:cNvSpPr>
            <a:spLocks noGrp="1"/>
          </p:cNvSpPr>
          <p:nvPr>
            <p:ph type="body" idx="1"/>
          </p:nvPr>
        </p:nvSpPr>
        <p:spPr>
          <a:xfrm>
            <a:off x="574072" y="2064833"/>
            <a:ext cx="8271044" cy="4277802"/>
          </a:xfrm>
        </p:spPr>
        <p:txBody>
          <a:bodyPr/>
          <a:lstStyle/>
          <a:p>
            <a:pPr marL="600710" indent="-514350">
              <a:buFont typeface="+mj-lt"/>
              <a:buAutoNum type="arabicPeriod"/>
            </a:pPr>
            <a:r>
              <a:rPr lang="en-US" dirty="0"/>
              <a:t>Do I have a device capable of performing electroacoustic analysis, real-ear probe microphone measures, and RECDs?</a:t>
            </a:r>
          </a:p>
          <a:p>
            <a:pPr marL="600710" indent="-514350">
              <a:buFont typeface="+mj-lt"/>
              <a:buAutoNum type="arabicPeriod"/>
            </a:pPr>
            <a:r>
              <a:rPr lang="en-US" dirty="0"/>
              <a:t>Do I have the hearing instrument software and supplies designed for pediatrics?</a:t>
            </a:r>
          </a:p>
          <a:p>
            <a:r>
              <a:rPr lang="en-US" b="1" dirty="0"/>
              <a:t>If the answer to any of these is no, Refer! </a:t>
            </a:r>
          </a:p>
          <a:p>
            <a:endParaRPr lang="en-US" dirty="0"/>
          </a:p>
          <a:p>
            <a:endParaRPr lang="en-US" dirty="0"/>
          </a:p>
        </p:txBody>
      </p:sp>
      <p:sp>
        <p:nvSpPr>
          <p:cNvPr id="6" name="Slide Number Placeholder 5">
            <a:extLst>
              <a:ext uri="{FF2B5EF4-FFF2-40B4-BE49-F238E27FC236}">
                <a16:creationId xmlns:a16="http://schemas.microsoft.com/office/drawing/2014/main" id="{434760A9-5AF1-F14A-9DBE-E1A300F3E5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85</a:t>
            </a:fld>
            <a:endParaRPr lang="en-US"/>
          </a:p>
        </p:txBody>
      </p:sp>
      <p:sp>
        <p:nvSpPr>
          <p:cNvPr id="5" name="TextBox 4">
            <a:extLst>
              <a:ext uri="{FF2B5EF4-FFF2-40B4-BE49-F238E27FC236}">
                <a16:creationId xmlns:a16="http://schemas.microsoft.com/office/drawing/2014/main" id="{41F30EC5-3C61-8140-B2BF-E64E406F9DFA}"/>
              </a:ext>
            </a:extLst>
          </p:cNvPr>
          <p:cNvSpPr txBox="1"/>
          <p:nvPr/>
        </p:nvSpPr>
        <p:spPr>
          <a:xfrm>
            <a:off x="638021" y="5048175"/>
            <a:ext cx="7917084" cy="1200329"/>
          </a:xfrm>
          <a:prstGeom prst="rect">
            <a:avLst/>
          </a:prstGeom>
          <a:solidFill>
            <a:schemeClr val="tx2">
              <a:alpha val="20000"/>
            </a:schemeClr>
          </a:solidFill>
        </p:spPr>
        <p:txBody>
          <a:bodyPr wrap="square" rtlCol="0">
            <a:spAutoFit/>
          </a:bodyPr>
          <a:lstStyle/>
          <a:p>
            <a:r>
              <a:rPr lang="en-US" sz="1800" b="1" dirty="0">
                <a:latin typeface="Helvetica Neue" panose="02000503000000020004" pitchFamily="2" charset="0"/>
                <a:ea typeface="Helvetica Neue" panose="02000503000000020004" pitchFamily="2" charset="0"/>
                <a:cs typeface="Helvetica Neue" panose="02000503000000020004" pitchFamily="2" charset="0"/>
              </a:rPr>
              <a:t>ASHA Principle II, Rule G: </a:t>
            </a:r>
            <a:r>
              <a:rPr lang="en-US" sz="1800" dirty="0">
                <a:latin typeface="Helvetica Neue" panose="02000503000000020004" pitchFamily="2" charset="0"/>
                <a:ea typeface="Helvetica Neue" panose="02000503000000020004" pitchFamily="2" charset="0"/>
                <a:cs typeface="Helvetica Neue" panose="02000503000000020004" pitchFamily="2" charset="0"/>
              </a:rPr>
              <a:t>Individuals shall make use of technology and instrumentation consistent with accepted professional guidelines in their areas of practice. When such technology is not available, an appropriate referral may be made.</a:t>
            </a:r>
          </a:p>
        </p:txBody>
      </p:sp>
    </p:spTree>
    <p:extLst>
      <p:ext uri="{BB962C8B-B14F-4D97-AF65-F5344CB8AC3E}">
        <p14:creationId xmlns:p14="http://schemas.microsoft.com/office/powerpoint/2010/main" val="12883883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28B1-596B-0743-B4DB-5D8510C7BDDC}"/>
              </a:ext>
            </a:extLst>
          </p:cNvPr>
          <p:cNvSpPr>
            <a:spLocks noGrp="1"/>
          </p:cNvSpPr>
          <p:nvPr>
            <p:ph type="title"/>
          </p:nvPr>
        </p:nvSpPr>
        <p:spPr/>
        <p:txBody>
          <a:bodyPr/>
          <a:lstStyle/>
          <a:p>
            <a:r>
              <a:rPr lang="en-US" dirty="0"/>
              <a:t>(2) Questions to Ask</a:t>
            </a:r>
          </a:p>
        </p:txBody>
      </p:sp>
      <p:sp>
        <p:nvSpPr>
          <p:cNvPr id="3" name="Text Placeholder 2">
            <a:extLst>
              <a:ext uri="{FF2B5EF4-FFF2-40B4-BE49-F238E27FC236}">
                <a16:creationId xmlns:a16="http://schemas.microsoft.com/office/drawing/2014/main" id="{81D8FA9B-6835-4143-A2FA-B0D99C84A400}"/>
              </a:ext>
            </a:extLst>
          </p:cNvPr>
          <p:cNvSpPr>
            <a:spLocks noGrp="1"/>
          </p:cNvSpPr>
          <p:nvPr>
            <p:ph type="body" idx="1"/>
          </p:nvPr>
        </p:nvSpPr>
        <p:spPr/>
        <p:txBody>
          <a:bodyPr/>
          <a:lstStyle/>
          <a:p>
            <a:pPr marL="600710" indent="-514350">
              <a:buFont typeface="+mj-lt"/>
              <a:buAutoNum type="arabicPeriod" startAt="3"/>
            </a:pPr>
            <a:r>
              <a:rPr lang="en-US" dirty="0"/>
              <a:t>Do I have the requisite knowledge and skills to serve this population?</a:t>
            </a:r>
          </a:p>
          <a:p>
            <a:pPr marL="600710" indent="-514350">
              <a:buFont typeface="+mj-lt"/>
              <a:buAutoNum type="arabicPeriod" startAt="3"/>
            </a:pPr>
            <a:r>
              <a:rPr lang="en-US" dirty="0"/>
              <a:t>Am I comfortable fitting infants and young children with amplification? </a:t>
            </a:r>
          </a:p>
          <a:p>
            <a:r>
              <a:rPr lang="en-US" b="1" dirty="0"/>
              <a:t>If the answer to any of these is no, Refer! </a:t>
            </a:r>
          </a:p>
          <a:p>
            <a:endParaRPr lang="en-US" dirty="0"/>
          </a:p>
        </p:txBody>
      </p:sp>
      <p:sp>
        <p:nvSpPr>
          <p:cNvPr id="6" name="Slide Number Placeholder 5">
            <a:extLst>
              <a:ext uri="{FF2B5EF4-FFF2-40B4-BE49-F238E27FC236}">
                <a16:creationId xmlns:a16="http://schemas.microsoft.com/office/drawing/2014/main" id="{82698609-319C-5448-886F-6D4D6FBACC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86</a:t>
            </a:fld>
            <a:endParaRPr lang="en-US"/>
          </a:p>
        </p:txBody>
      </p:sp>
      <p:sp>
        <p:nvSpPr>
          <p:cNvPr id="5" name="TextBox 4">
            <a:extLst>
              <a:ext uri="{FF2B5EF4-FFF2-40B4-BE49-F238E27FC236}">
                <a16:creationId xmlns:a16="http://schemas.microsoft.com/office/drawing/2014/main" id="{EC52A901-66B2-DC4F-A9E7-EA59857F8D63}"/>
              </a:ext>
            </a:extLst>
          </p:cNvPr>
          <p:cNvSpPr txBox="1"/>
          <p:nvPr/>
        </p:nvSpPr>
        <p:spPr>
          <a:xfrm>
            <a:off x="436478" y="5065522"/>
            <a:ext cx="8271044" cy="1200329"/>
          </a:xfrm>
          <a:prstGeom prst="rect">
            <a:avLst/>
          </a:prstGeom>
          <a:solidFill>
            <a:schemeClr val="tx2">
              <a:alpha val="20000"/>
            </a:schemeClr>
          </a:solidFill>
        </p:spPr>
        <p:txBody>
          <a:bodyPr wrap="square" rtlCol="0">
            <a:spAutoFit/>
          </a:bodyPr>
          <a:lstStyle/>
          <a:p>
            <a:r>
              <a:rPr lang="en-US" sz="1800" b="1" dirty="0">
                <a:latin typeface="Helvetica Neue" panose="02000503000000020004" pitchFamily="2" charset="0"/>
                <a:ea typeface="Helvetica Neue" panose="02000503000000020004" pitchFamily="2" charset="0"/>
                <a:cs typeface="Helvetica Neue" panose="02000503000000020004" pitchFamily="2" charset="0"/>
              </a:rPr>
              <a:t>ASHA Principle II, Rule A: </a:t>
            </a:r>
            <a:r>
              <a:rPr lang="en-US" sz="1800" dirty="0">
                <a:latin typeface="Helvetica Neue" panose="02000503000000020004" pitchFamily="2" charset="0"/>
                <a:ea typeface="Helvetica Neue" panose="02000503000000020004" pitchFamily="2" charset="0"/>
                <a:cs typeface="Helvetica Neue" panose="02000503000000020004" pitchFamily="2" charset="0"/>
              </a:rPr>
              <a:t>Individuals who hold the Certificate of Clinical Competence shall engage in only those aspects of the professions that are within the scope of their professional practice and competence, </a:t>
            </a:r>
            <a:r>
              <a:rPr lang="en-US" sz="1800" b="1" dirty="0">
                <a:latin typeface="Helvetica Neue" panose="02000503000000020004" pitchFamily="2" charset="0"/>
                <a:ea typeface="Helvetica Neue" panose="02000503000000020004" pitchFamily="2" charset="0"/>
                <a:cs typeface="Helvetica Neue" panose="02000503000000020004" pitchFamily="2" charset="0"/>
              </a:rPr>
              <a:t>considering their certification status, education, training, and experience.</a:t>
            </a:r>
            <a:endParaRPr lang="en-US"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570519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1DEA4-74FB-274F-A070-3B74790B1F1C}"/>
              </a:ext>
            </a:extLst>
          </p:cNvPr>
          <p:cNvSpPr>
            <a:spLocks noGrp="1"/>
          </p:cNvSpPr>
          <p:nvPr>
            <p:ph type="title"/>
          </p:nvPr>
        </p:nvSpPr>
        <p:spPr/>
        <p:txBody>
          <a:bodyPr/>
          <a:lstStyle/>
          <a:p>
            <a:r>
              <a:rPr lang="en-US" sz="4000" dirty="0"/>
              <a:t>Audiology as Care Coordinator</a:t>
            </a:r>
          </a:p>
        </p:txBody>
      </p:sp>
      <p:sp>
        <p:nvSpPr>
          <p:cNvPr id="6" name="Text Placeholder 5">
            <a:extLst>
              <a:ext uri="{FF2B5EF4-FFF2-40B4-BE49-F238E27FC236}">
                <a16:creationId xmlns:a16="http://schemas.microsoft.com/office/drawing/2014/main" id="{15010CC1-D967-7A43-AECF-96028F7DCA5F}"/>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6AA0FDD1-7176-4B44-8B4A-772B7517F28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87</a:t>
            </a:fld>
            <a:endParaRPr lang="en-US"/>
          </a:p>
        </p:txBody>
      </p:sp>
    </p:spTree>
    <p:extLst>
      <p:ext uri="{BB962C8B-B14F-4D97-AF65-F5344CB8AC3E}">
        <p14:creationId xmlns:p14="http://schemas.microsoft.com/office/powerpoint/2010/main" val="26779715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0CD0-3752-BA47-8A54-DAFC4D3235C5}"/>
              </a:ext>
            </a:extLst>
          </p:cNvPr>
          <p:cNvSpPr>
            <a:spLocks noGrp="1"/>
          </p:cNvSpPr>
          <p:nvPr>
            <p:ph type="title"/>
          </p:nvPr>
        </p:nvSpPr>
        <p:spPr/>
        <p:txBody>
          <a:bodyPr/>
          <a:lstStyle/>
          <a:p>
            <a:r>
              <a:rPr lang="en-US" sz="3200" dirty="0"/>
              <a:t>Why should audiologists coordinate services?</a:t>
            </a:r>
          </a:p>
        </p:txBody>
      </p:sp>
      <p:sp>
        <p:nvSpPr>
          <p:cNvPr id="3" name="Text Placeholder 2">
            <a:extLst>
              <a:ext uri="{FF2B5EF4-FFF2-40B4-BE49-F238E27FC236}">
                <a16:creationId xmlns:a16="http://schemas.microsoft.com/office/drawing/2014/main" id="{25D8F9EE-EC73-424E-857E-99C6A3E97E98}"/>
              </a:ext>
            </a:extLst>
          </p:cNvPr>
          <p:cNvSpPr>
            <a:spLocks noGrp="1"/>
          </p:cNvSpPr>
          <p:nvPr>
            <p:ph type="body" idx="1"/>
          </p:nvPr>
        </p:nvSpPr>
        <p:spPr/>
        <p:txBody>
          <a:bodyPr/>
          <a:lstStyle/>
          <a:p>
            <a:r>
              <a:rPr lang="en-US" sz="2400" dirty="0"/>
              <a:t>Audiologists are often the first professional contacted after a failed hearing screen</a:t>
            </a:r>
          </a:p>
          <a:p>
            <a:r>
              <a:rPr lang="en-US" sz="2400" dirty="0"/>
              <a:t>Audiologists are professionals trained extensively in the diagnosis of hearing loss, as well as its subsequent effects and recommended treatments</a:t>
            </a:r>
          </a:p>
          <a:p>
            <a:r>
              <a:rPr lang="en-US" sz="2400" dirty="0"/>
              <a:t>Audiologic results are critical in the decision making of other professionals</a:t>
            </a:r>
          </a:p>
          <a:p>
            <a:r>
              <a:rPr lang="en-US" sz="2400" dirty="0"/>
              <a:t>Audiologists coordinating the 1-3-6 timeline enable other EHDI team members to initiate services</a:t>
            </a:r>
          </a:p>
          <a:p>
            <a:endParaRPr lang="en-US" sz="2400" dirty="0"/>
          </a:p>
        </p:txBody>
      </p:sp>
      <p:sp>
        <p:nvSpPr>
          <p:cNvPr id="5" name="Slide Number Placeholder 4">
            <a:extLst>
              <a:ext uri="{FF2B5EF4-FFF2-40B4-BE49-F238E27FC236}">
                <a16:creationId xmlns:a16="http://schemas.microsoft.com/office/drawing/2014/main" id="{1B4D6CC5-E84A-E640-98C5-4F00537821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88</a:t>
            </a:fld>
            <a:endParaRPr lang="en-US"/>
          </a:p>
        </p:txBody>
      </p:sp>
    </p:spTree>
    <p:extLst>
      <p:ext uri="{BB962C8B-B14F-4D97-AF65-F5344CB8AC3E}">
        <p14:creationId xmlns:p14="http://schemas.microsoft.com/office/powerpoint/2010/main" val="428292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AB7D1-6B57-1441-812E-971CE073E4B2}"/>
              </a:ext>
            </a:extLst>
          </p:cNvPr>
          <p:cNvSpPr>
            <a:spLocks noGrp="1"/>
          </p:cNvSpPr>
          <p:nvPr>
            <p:ph type="title"/>
          </p:nvPr>
        </p:nvSpPr>
        <p:spPr/>
        <p:txBody>
          <a:bodyPr/>
          <a:lstStyle/>
          <a:p>
            <a:r>
              <a:rPr lang="en-US" dirty="0"/>
              <a:t>Newborn Hearing Screening</a:t>
            </a:r>
          </a:p>
        </p:txBody>
      </p:sp>
      <p:sp>
        <p:nvSpPr>
          <p:cNvPr id="6" name="Text Placeholder 5">
            <a:extLst>
              <a:ext uri="{FF2B5EF4-FFF2-40B4-BE49-F238E27FC236}">
                <a16:creationId xmlns:a16="http://schemas.microsoft.com/office/drawing/2014/main" id="{C5876EA2-1BA9-AF48-ABAD-3804F1A47246}"/>
              </a:ext>
            </a:extLst>
          </p:cNvPr>
          <p:cNvSpPr>
            <a:spLocks noGrp="1"/>
          </p:cNvSpPr>
          <p:nvPr>
            <p:ph type="body" idx="1"/>
          </p:nvPr>
        </p:nvSpPr>
        <p:spPr/>
        <p:txBody>
          <a:bodyPr/>
          <a:lstStyle/>
          <a:p>
            <a:r>
              <a:rPr lang="en-US" dirty="0"/>
              <a:t>What do audiologists need to know? </a:t>
            </a:r>
          </a:p>
        </p:txBody>
      </p:sp>
      <p:sp>
        <p:nvSpPr>
          <p:cNvPr id="2" name="Slide Number Placeholder 1">
            <a:extLst>
              <a:ext uri="{FF2B5EF4-FFF2-40B4-BE49-F238E27FC236}">
                <a16:creationId xmlns:a16="http://schemas.microsoft.com/office/drawing/2014/main" id="{ACEBC543-BE6D-024B-8EAE-08CAD9ADC92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975484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074E-5293-7A46-92E9-6A301806686F}"/>
              </a:ext>
            </a:extLst>
          </p:cNvPr>
          <p:cNvSpPr>
            <a:spLocks noGrp="1"/>
          </p:cNvSpPr>
          <p:nvPr>
            <p:ph type="title"/>
          </p:nvPr>
        </p:nvSpPr>
        <p:spPr/>
        <p:txBody>
          <a:bodyPr/>
          <a:lstStyle/>
          <a:p>
            <a:r>
              <a:rPr lang="en-US" dirty="0"/>
              <a:t>Critical Role</a:t>
            </a:r>
          </a:p>
        </p:txBody>
      </p:sp>
      <p:sp>
        <p:nvSpPr>
          <p:cNvPr id="3" name="Text Placeholder 2">
            <a:extLst>
              <a:ext uri="{FF2B5EF4-FFF2-40B4-BE49-F238E27FC236}">
                <a16:creationId xmlns:a16="http://schemas.microsoft.com/office/drawing/2014/main" id="{CC889EC2-F2B3-4E4B-9048-642C2539EA53}"/>
              </a:ext>
            </a:extLst>
          </p:cNvPr>
          <p:cNvSpPr>
            <a:spLocks noGrp="1"/>
          </p:cNvSpPr>
          <p:nvPr>
            <p:ph type="body" idx="1"/>
          </p:nvPr>
        </p:nvSpPr>
        <p:spPr/>
        <p:txBody>
          <a:bodyPr/>
          <a:lstStyle/>
          <a:p>
            <a:r>
              <a:rPr lang="en-US" dirty="0"/>
              <a:t>To facilitate and link children and their families to resources and services</a:t>
            </a:r>
          </a:p>
          <a:p>
            <a:r>
              <a:rPr lang="en-US" dirty="0"/>
              <a:t>Ongoing assessment and counseling, determining the need and timing of additional referral(s) </a:t>
            </a:r>
          </a:p>
          <a:p>
            <a:r>
              <a:rPr lang="en-US" dirty="0"/>
              <a:t>Consultation with the medical home</a:t>
            </a:r>
          </a:p>
          <a:p>
            <a:r>
              <a:rPr lang="en-US" dirty="0"/>
              <a:t>Initiating access to amplification when appropriate</a:t>
            </a:r>
          </a:p>
          <a:p>
            <a:r>
              <a:rPr lang="en-US" dirty="0"/>
              <a:t>Linking the child and family to intervention services</a:t>
            </a:r>
          </a:p>
          <a:p>
            <a:endParaRPr lang="en-US" dirty="0"/>
          </a:p>
          <a:p>
            <a:endParaRPr lang="en-US" dirty="0"/>
          </a:p>
        </p:txBody>
      </p:sp>
      <p:sp>
        <p:nvSpPr>
          <p:cNvPr id="5" name="Slide Number Placeholder 4">
            <a:extLst>
              <a:ext uri="{FF2B5EF4-FFF2-40B4-BE49-F238E27FC236}">
                <a16:creationId xmlns:a16="http://schemas.microsoft.com/office/drawing/2014/main" id="{45076AF9-B536-7948-B773-F36664C172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89</a:t>
            </a:fld>
            <a:endParaRPr lang="en-US"/>
          </a:p>
        </p:txBody>
      </p:sp>
    </p:spTree>
    <p:extLst>
      <p:ext uri="{BB962C8B-B14F-4D97-AF65-F5344CB8AC3E}">
        <p14:creationId xmlns:p14="http://schemas.microsoft.com/office/powerpoint/2010/main" val="26713898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DE06-5A8E-5048-945A-3491C7A67406}"/>
              </a:ext>
            </a:extLst>
          </p:cNvPr>
          <p:cNvSpPr>
            <a:spLocks noGrp="1"/>
          </p:cNvSpPr>
          <p:nvPr>
            <p:ph type="title"/>
          </p:nvPr>
        </p:nvSpPr>
        <p:spPr/>
        <p:txBody>
          <a:bodyPr/>
          <a:lstStyle/>
          <a:p>
            <a:r>
              <a:rPr lang="en-US" dirty="0"/>
              <a:t>Consultation with Medical Home</a:t>
            </a:r>
          </a:p>
        </p:txBody>
      </p:sp>
      <p:sp>
        <p:nvSpPr>
          <p:cNvPr id="3" name="Text Placeholder 2">
            <a:extLst>
              <a:ext uri="{FF2B5EF4-FFF2-40B4-BE49-F238E27FC236}">
                <a16:creationId xmlns:a16="http://schemas.microsoft.com/office/drawing/2014/main" id="{862C838E-41F1-FC4D-9311-ACFACFF39DAC}"/>
              </a:ext>
            </a:extLst>
          </p:cNvPr>
          <p:cNvSpPr>
            <a:spLocks noGrp="1"/>
          </p:cNvSpPr>
          <p:nvPr>
            <p:ph type="body" idx="1"/>
          </p:nvPr>
        </p:nvSpPr>
        <p:spPr/>
        <p:txBody>
          <a:bodyPr/>
          <a:lstStyle/>
          <a:p>
            <a:r>
              <a:rPr lang="en-US" dirty="0"/>
              <a:t>Don’t be afraid to pick up the phone</a:t>
            </a:r>
          </a:p>
          <a:p>
            <a:r>
              <a:rPr lang="en-US" dirty="0"/>
              <a:t>Include the medical home provider in all aspects of the child’s hearing health care</a:t>
            </a:r>
          </a:p>
          <a:p>
            <a:r>
              <a:rPr lang="en-US" dirty="0"/>
              <a:t>Develop communication processes with all providers involved in the hearing health care of the child (ENT, SLP, EI)</a:t>
            </a:r>
          </a:p>
          <a:p>
            <a:r>
              <a:rPr lang="en-US" dirty="0"/>
              <a:t>Timeliness of reports</a:t>
            </a:r>
          </a:p>
          <a:p>
            <a:r>
              <a:rPr lang="en-US" dirty="0"/>
              <a:t>Work with medical home on other referrals</a:t>
            </a:r>
          </a:p>
          <a:p>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06E0F0C7-0375-9947-B484-67C390E26D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90</a:t>
            </a:fld>
            <a:endParaRPr lang="en-US"/>
          </a:p>
        </p:txBody>
      </p:sp>
    </p:spTree>
    <p:extLst>
      <p:ext uri="{BB962C8B-B14F-4D97-AF65-F5344CB8AC3E}">
        <p14:creationId xmlns:p14="http://schemas.microsoft.com/office/powerpoint/2010/main" val="16762110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878B-C682-B840-8488-5A64ED9F1093}"/>
              </a:ext>
            </a:extLst>
          </p:cNvPr>
          <p:cNvSpPr>
            <a:spLocks noGrp="1"/>
          </p:cNvSpPr>
          <p:nvPr>
            <p:ph type="title"/>
          </p:nvPr>
        </p:nvSpPr>
        <p:spPr/>
        <p:txBody>
          <a:bodyPr/>
          <a:lstStyle/>
          <a:p>
            <a:r>
              <a:rPr lang="en-US" dirty="0"/>
              <a:t>Refer to Early Intervention</a:t>
            </a:r>
          </a:p>
        </p:txBody>
      </p:sp>
      <p:sp>
        <p:nvSpPr>
          <p:cNvPr id="3" name="Text Placeholder 2">
            <a:extLst>
              <a:ext uri="{FF2B5EF4-FFF2-40B4-BE49-F238E27FC236}">
                <a16:creationId xmlns:a16="http://schemas.microsoft.com/office/drawing/2014/main" id="{7CF1CCF9-E572-F943-9262-026A61631E46}"/>
              </a:ext>
            </a:extLst>
          </p:cNvPr>
          <p:cNvSpPr>
            <a:spLocks noGrp="1"/>
          </p:cNvSpPr>
          <p:nvPr>
            <p:ph type="body" idx="1"/>
          </p:nvPr>
        </p:nvSpPr>
        <p:spPr/>
        <p:txBody>
          <a:bodyPr/>
          <a:lstStyle/>
          <a:p>
            <a:r>
              <a:rPr lang="en-US" dirty="0"/>
              <a:t>Be proactive!</a:t>
            </a:r>
          </a:p>
          <a:p>
            <a:r>
              <a:rPr lang="en-US" dirty="0"/>
              <a:t>Develop streamlined processes for referral to Part C providers (state or private)</a:t>
            </a:r>
          </a:p>
          <a:p>
            <a:r>
              <a:rPr lang="en-US" dirty="0"/>
              <a:t>Online referral for SoonerStart</a:t>
            </a:r>
          </a:p>
          <a:p>
            <a:pPr marL="0" indent="0">
              <a:buNone/>
            </a:pPr>
            <a:r>
              <a:rPr lang="en-US" dirty="0"/>
              <a:t>	</a:t>
            </a:r>
            <a:r>
              <a:rPr lang="en-US" dirty="0">
                <a:hlinkClick r:id="rId2"/>
              </a:rPr>
              <a:t>https://sde.ok.gov/soonerstart</a:t>
            </a:r>
            <a:endParaRPr lang="en-US" dirty="0"/>
          </a:p>
          <a:p>
            <a:pPr marL="0" indent="0">
              <a:buNone/>
            </a:pPr>
            <a:r>
              <a:rPr lang="en-US" dirty="0"/>
              <a:t>            Click on SoonerStart Referral.</a:t>
            </a:r>
          </a:p>
          <a:p>
            <a:r>
              <a:rPr lang="en-US" dirty="0"/>
              <a:t>Don’t just think someone else is doing it</a:t>
            </a:r>
          </a:p>
          <a:p>
            <a:pPr marL="411480" lvl="1" indent="0">
              <a:buNone/>
            </a:pPr>
            <a:endParaRPr lang="en-US" dirty="0"/>
          </a:p>
          <a:p>
            <a:endParaRPr lang="en-US" dirty="0"/>
          </a:p>
        </p:txBody>
      </p:sp>
      <p:sp>
        <p:nvSpPr>
          <p:cNvPr id="5" name="Slide Number Placeholder 4">
            <a:extLst>
              <a:ext uri="{FF2B5EF4-FFF2-40B4-BE49-F238E27FC236}">
                <a16:creationId xmlns:a16="http://schemas.microsoft.com/office/drawing/2014/main" id="{F3CA5176-3EC8-C242-83E4-1A9A49D5C3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91</a:t>
            </a:fld>
            <a:endParaRPr lang="en-US"/>
          </a:p>
        </p:txBody>
      </p:sp>
    </p:spTree>
    <p:extLst>
      <p:ext uri="{BB962C8B-B14F-4D97-AF65-F5344CB8AC3E}">
        <p14:creationId xmlns:p14="http://schemas.microsoft.com/office/powerpoint/2010/main" val="42388427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4F40-500B-424E-A92E-4865AF6B5606}"/>
              </a:ext>
            </a:extLst>
          </p:cNvPr>
          <p:cNvSpPr>
            <a:spLocks noGrp="1"/>
          </p:cNvSpPr>
          <p:nvPr>
            <p:ph type="title"/>
          </p:nvPr>
        </p:nvSpPr>
        <p:spPr/>
        <p:txBody>
          <a:bodyPr/>
          <a:lstStyle/>
          <a:p>
            <a:r>
              <a:rPr lang="en-US" dirty="0"/>
              <a:t>Questions to Ask</a:t>
            </a:r>
          </a:p>
        </p:txBody>
      </p:sp>
      <p:sp>
        <p:nvSpPr>
          <p:cNvPr id="3" name="Text Placeholder 2">
            <a:extLst>
              <a:ext uri="{FF2B5EF4-FFF2-40B4-BE49-F238E27FC236}">
                <a16:creationId xmlns:a16="http://schemas.microsoft.com/office/drawing/2014/main" id="{0BC5D753-D9D7-5145-A0B4-9D8211A57EF3}"/>
              </a:ext>
            </a:extLst>
          </p:cNvPr>
          <p:cNvSpPr>
            <a:spLocks noGrp="1"/>
          </p:cNvSpPr>
          <p:nvPr>
            <p:ph type="body" idx="1"/>
          </p:nvPr>
        </p:nvSpPr>
        <p:spPr/>
        <p:txBody>
          <a:bodyPr/>
          <a:lstStyle/>
          <a:p>
            <a:r>
              <a:rPr lang="en-US" dirty="0"/>
              <a:t>Do I understand state and federal legislation? (HIPAA, FERPA, IDEA)</a:t>
            </a:r>
          </a:p>
          <a:p>
            <a:r>
              <a:rPr lang="en-US" dirty="0"/>
              <a:t>Am I familiar with local and state resources? (i.e. parent support groups)</a:t>
            </a:r>
          </a:p>
          <a:p>
            <a:r>
              <a:rPr lang="en-US" dirty="0"/>
              <a:t>Do I know the difference between assisting and empowering families?</a:t>
            </a:r>
          </a:p>
          <a:p>
            <a:r>
              <a:rPr lang="en-US" dirty="0"/>
              <a:t>Am I familiar with referral sources?</a:t>
            </a:r>
          </a:p>
          <a:p>
            <a:endParaRPr lang="en-US" dirty="0"/>
          </a:p>
        </p:txBody>
      </p:sp>
      <p:sp>
        <p:nvSpPr>
          <p:cNvPr id="6" name="Slide Number Placeholder 5">
            <a:extLst>
              <a:ext uri="{FF2B5EF4-FFF2-40B4-BE49-F238E27FC236}">
                <a16:creationId xmlns:a16="http://schemas.microsoft.com/office/drawing/2014/main" id="{17C99EE6-C584-354D-9659-800E8E388D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92</a:t>
            </a:fld>
            <a:endParaRPr lang="en-US"/>
          </a:p>
        </p:txBody>
      </p:sp>
      <p:sp>
        <p:nvSpPr>
          <p:cNvPr id="5" name="TextBox 4">
            <a:extLst>
              <a:ext uri="{FF2B5EF4-FFF2-40B4-BE49-F238E27FC236}">
                <a16:creationId xmlns:a16="http://schemas.microsoft.com/office/drawing/2014/main" id="{91C0BD85-0FAC-0D40-9864-456BECE67687}"/>
              </a:ext>
            </a:extLst>
          </p:cNvPr>
          <p:cNvSpPr txBox="1"/>
          <p:nvPr/>
        </p:nvSpPr>
        <p:spPr>
          <a:xfrm>
            <a:off x="588894" y="5476868"/>
            <a:ext cx="7952211" cy="923330"/>
          </a:xfrm>
          <a:prstGeom prst="rect">
            <a:avLst/>
          </a:prstGeom>
          <a:solidFill>
            <a:schemeClr val="tx2">
              <a:alpha val="20000"/>
            </a:schemeClr>
          </a:solidFill>
        </p:spPr>
        <p:txBody>
          <a:bodyPr wrap="square" rtlCol="0">
            <a:spAutoFit/>
          </a:bodyPr>
          <a:lstStyle/>
          <a:p>
            <a:r>
              <a:rPr lang="en-US" sz="1800" b="1" dirty="0">
                <a:latin typeface="Helvetica Neue" panose="02000503000000020004" pitchFamily="2" charset="0"/>
                <a:ea typeface="Helvetica Neue" panose="02000503000000020004" pitchFamily="2" charset="0"/>
                <a:cs typeface="Helvetica Neue" panose="02000503000000020004" pitchFamily="2" charset="0"/>
              </a:rPr>
              <a:t>ASHA Principle IV Rule A: </a:t>
            </a:r>
            <a:r>
              <a:rPr lang="en-US" sz="1800" dirty="0">
                <a:latin typeface="Helvetica Neue" panose="02000503000000020004" pitchFamily="2" charset="0"/>
                <a:ea typeface="Helvetica Neue" panose="02000503000000020004" pitchFamily="2" charset="0"/>
                <a:cs typeface="Helvetica Neue" panose="02000503000000020004" pitchFamily="2" charset="0"/>
              </a:rPr>
              <a:t>Individuals shall work collaboratively, when appropriate, with members of one's own profession and/or members of other professions to deliver the highest quality of care.</a:t>
            </a:r>
          </a:p>
        </p:txBody>
      </p:sp>
    </p:spTree>
    <p:extLst>
      <p:ext uri="{BB962C8B-B14F-4D97-AF65-F5344CB8AC3E}">
        <p14:creationId xmlns:p14="http://schemas.microsoft.com/office/powerpoint/2010/main" val="4766021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BDFF-85AC-A54E-B42A-37432667FE23}"/>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C0983652-1262-FB49-9DE3-72DB964913C2}"/>
              </a:ext>
            </a:extLst>
          </p:cNvPr>
          <p:cNvSpPr>
            <a:spLocks noGrp="1"/>
          </p:cNvSpPr>
          <p:nvPr>
            <p:ph type="body" idx="1"/>
          </p:nvPr>
        </p:nvSpPr>
        <p:spPr/>
        <p:txBody>
          <a:bodyPr/>
          <a:lstStyle/>
          <a:p>
            <a:r>
              <a:rPr lang="en-US" dirty="0"/>
              <a:t>Joint Committee on Infant Hearing 2019 Position Statement</a:t>
            </a:r>
          </a:p>
          <a:p>
            <a:r>
              <a:rPr lang="en-US" dirty="0"/>
              <a:t>State EHDI guidelines</a:t>
            </a:r>
          </a:p>
          <a:p>
            <a:r>
              <a:rPr lang="en-US" dirty="0"/>
              <a:t>ASHA: Guidelines for the audiologic assessment of children birth-5 years of age</a:t>
            </a:r>
          </a:p>
          <a:p>
            <a:r>
              <a:rPr lang="en-US" dirty="0"/>
              <a:t>AAA: Clinical practice guidelines-Pediatric amplification 2013</a:t>
            </a:r>
          </a:p>
          <a:p>
            <a:r>
              <a:rPr lang="en-US" dirty="0"/>
              <a:t>Oklahoma Infant Diagnostic Assessment and Amplification Protocols</a:t>
            </a:r>
          </a:p>
          <a:p>
            <a:endParaRPr lang="en-US" dirty="0"/>
          </a:p>
        </p:txBody>
      </p:sp>
      <p:sp>
        <p:nvSpPr>
          <p:cNvPr id="5" name="Slide Number Placeholder 4">
            <a:extLst>
              <a:ext uri="{FF2B5EF4-FFF2-40B4-BE49-F238E27FC236}">
                <a16:creationId xmlns:a16="http://schemas.microsoft.com/office/drawing/2014/main" id="{25F1353F-073B-D34A-BCC6-81D778D86E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93</a:t>
            </a:fld>
            <a:endParaRPr lang="en-US"/>
          </a:p>
        </p:txBody>
      </p:sp>
    </p:spTree>
    <p:extLst>
      <p:ext uri="{BB962C8B-B14F-4D97-AF65-F5344CB8AC3E}">
        <p14:creationId xmlns:p14="http://schemas.microsoft.com/office/powerpoint/2010/main" val="27333824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7D6A-C89E-D344-99D2-E927266D923C}"/>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6BD468F1-33E6-F049-9A29-7E68EC83A6BB}"/>
              </a:ext>
            </a:extLst>
          </p:cNvPr>
          <p:cNvSpPr>
            <a:spLocks noGrp="1"/>
          </p:cNvSpPr>
          <p:nvPr>
            <p:ph type="body" idx="1"/>
          </p:nvPr>
        </p:nvSpPr>
        <p:spPr/>
        <p:txBody>
          <a:bodyPr/>
          <a:lstStyle/>
          <a:p>
            <a:r>
              <a:rPr lang="en-US" dirty="0"/>
              <a:t>The audiologist has a variety of critical roles when serving pediatric patients</a:t>
            </a:r>
          </a:p>
          <a:p>
            <a:r>
              <a:rPr lang="en-US" dirty="0"/>
              <a:t>Adherence to best practices requires specialized equipment and expertise</a:t>
            </a:r>
          </a:p>
          <a:p>
            <a:endParaRPr lang="en-US" dirty="0"/>
          </a:p>
        </p:txBody>
      </p:sp>
      <p:sp>
        <p:nvSpPr>
          <p:cNvPr id="5" name="Slide Number Placeholder 4">
            <a:extLst>
              <a:ext uri="{FF2B5EF4-FFF2-40B4-BE49-F238E27FC236}">
                <a16:creationId xmlns:a16="http://schemas.microsoft.com/office/drawing/2014/main" id="{438FB687-2DFF-894A-AF52-FCAD8268A8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94</a:t>
            </a:fld>
            <a:endParaRPr lang="en-US"/>
          </a:p>
        </p:txBody>
      </p:sp>
    </p:spTree>
    <p:extLst>
      <p:ext uri="{BB962C8B-B14F-4D97-AF65-F5344CB8AC3E}">
        <p14:creationId xmlns:p14="http://schemas.microsoft.com/office/powerpoint/2010/main" val="42441409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C3A6-4C0E-5C44-A55F-08EE795ECE0F}"/>
              </a:ext>
            </a:extLst>
          </p:cNvPr>
          <p:cNvSpPr>
            <a:spLocks noGrp="1"/>
          </p:cNvSpPr>
          <p:nvPr>
            <p:ph type="title"/>
          </p:nvPr>
        </p:nvSpPr>
        <p:spPr/>
        <p:txBody>
          <a:bodyPr/>
          <a:lstStyle/>
          <a:p>
            <a:r>
              <a:rPr lang="en-US" dirty="0"/>
              <a:t>Clifford’s Story</a:t>
            </a:r>
          </a:p>
        </p:txBody>
      </p:sp>
      <p:sp>
        <p:nvSpPr>
          <p:cNvPr id="3" name="Slide Number Placeholder 2">
            <a:extLst>
              <a:ext uri="{FF2B5EF4-FFF2-40B4-BE49-F238E27FC236}">
                <a16:creationId xmlns:a16="http://schemas.microsoft.com/office/drawing/2014/main" id="{97EE4068-63FB-CD44-B0B9-7650F5C61D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95</a:t>
            </a:fld>
            <a:endParaRPr lang="en-US"/>
          </a:p>
        </p:txBody>
      </p:sp>
      <p:sp>
        <p:nvSpPr>
          <p:cNvPr id="5" name="TextBox 4">
            <a:extLst>
              <a:ext uri="{FF2B5EF4-FFF2-40B4-BE49-F238E27FC236}">
                <a16:creationId xmlns:a16="http://schemas.microsoft.com/office/drawing/2014/main" id="{9CB9D103-636E-B642-A497-C0D65BC49C37}"/>
              </a:ext>
            </a:extLst>
          </p:cNvPr>
          <p:cNvSpPr txBox="1"/>
          <p:nvPr/>
        </p:nvSpPr>
        <p:spPr>
          <a:xfrm>
            <a:off x="839755" y="2183363"/>
            <a:ext cx="4590661" cy="369332"/>
          </a:xfrm>
          <a:prstGeom prst="rect">
            <a:avLst/>
          </a:prstGeom>
          <a:noFill/>
        </p:spPr>
        <p:txBody>
          <a:bodyPr wrap="square" rtlCol="0">
            <a:spAutoFit/>
          </a:bodyPr>
          <a:lstStyle/>
          <a:p>
            <a:r>
              <a:rPr lang="en-US" dirty="0"/>
              <a:t>*2-3 minute family story video here*</a:t>
            </a:r>
          </a:p>
        </p:txBody>
      </p:sp>
    </p:spTree>
    <p:extLst>
      <p:ext uri="{BB962C8B-B14F-4D97-AF65-F5344CB8AC3E}">
        <p14:creationId xmlns:p14="http://schemas.microsoft.com/office/powerpoint/2010/main" val="18496100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A1480F-7E9C-6E4D-BA71-CDB7E5A84CB1}"/>
              </a:ext>
            </a:extLst>
          </p:cNvPr>
          <p:cNvSpPr>
            <a:spLocks noGrp="1"/>
          </p:cNvSpPr>
          <p:nvPr>
            <p:ph type="title"/>
          </p:nvPr>
        </p:nvSpPr>
        <p:spPr/>
        <p:txBody>
          <a:bodyPr/>
          <a:lstStyle/>
          <a:p>
            <a:r>
              <a:rPr lang="en-US" dirty="0"/>
              <a:t>The Family Perspective</a:t>
            </a:r>
          </a:p>
        </p:txBody>
      </p:sp>
      <p:sp>
        <p:nvSpPr>
          <p:cNvPr id="8" name="Text Placeholder 7">
            <a:extLst>
              <a:ext uri="{FF2B5EF4-FFF2-40B4-BE49-F238E27FC236}">
                <a16:creationId xmlns:a16="http://schemas.microsoft.com/office/drawing/2014/main" id="{EB32546F-65CA-8D42-8ED8-00934371C24C}"/>
              </a:ext>
            </a:extLst>
          </p:cNvPr>
          <p:cNvSpPr>
            <a:spLocks noGrp="1"/>
          </p:cNvSpPr>
          <p:nvPr>
            <p:ph type="body" idx="1"/>
          </p:nvPr>
        </p:nvSpPr>
        <p:spPr/>
        <p:txBody>
          <a:bodyPr/>
          <a:lstStyle/>
          <a:p>
            <a:r>
              <a:rPr lang="en-US" dirty="0"/>
              <a:t>What do audiologists need to know?</a:t>
            </a:r>
          </a:p>
        </p:txBody>
      </p:sp>
      <p:sp>
        <p:nvSpPr>
          <p:cNvPr id="2" name="Slide Number Placeholder 1">
            <a:extLst>
              <a:ext uri="{FF2B5EF4-FFF2-40B4-BE49-F238E27FC236}">
                <a16:creationId xmlns:a16="http://schemas.microsoft.com/office/drawing/2014/main" id="{81C72EDB-6BA2-7949-8B1F-38C0A7F88E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96</a:t>
            </a:fld>
            <a:endParaRPr lang="en-US"/>
          </a:p>
        </p:txBody>
      </p:sp>
    </p:spTree>
    <p:extLst>
      <p:ext uri="{BB962C8B-B14F-4D97-AF65-F5344CB8AC3E}">
        <p14:creationId xmlns:p14="http://schemas.microsoft.com/office/powerpoint/2010/main" val="1470639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931558-2799-3249-9FC4-CE55679B207E}"/>
              </a:ext>
            </a:extLst>
          </p:cNvPr>
          <p:cNvSpPr txBox="1">
            <a:spLocks/>
          </p:cNvSpPr>
          <p:nvPr/>
        </p:nvSpPr>
        <p:spPr>
          <a:xfrm>
            <a:off x="808616" y="2440151"/>
            <a:ext cx="7526768" cy="19776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Food for thought: </a:t>
            </a:r>
            <a:br>
              <a:rPr lang="en-US" sz="4000" b="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4000" b="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What does “family-centered care” really mean? </a:t>
            </a:r>
          </a:p>
        </p:txBody>
      </p:sp>
      <p:sp>
        <p:nvSpPr>
          <p:cNvPr id="2" name="Slide Number Placeholder 1">
            <a:extLst>
              <a:ext uri="{FF2B5EF4-FFF2-40B4-BE49-F238E27FC236}">
                <a16:creationId xmlns:a16="http://schemas.microsoft.com/office/drawing/2014/main" id="{EBFFF1F2-C55A-C34B-96B5-8E9E878F0F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97</a:t>
            </a:fld>
            <a:endParaRPr lang="en-US"/>
          </a:p>
        </p:txBody>
      </p:sp>
    </p:spTree>
    <p:extLst>
      <p:ext uri="{BB962C8B-B14F-4D97-AF65-F5344CB8AC3E}">
        <p14:creationId xmlns:p14="http://schemas.microsoft.com/office/powerpoint/2010/main" val="8581749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FD13-D7E0-E941-ACA4-38B88476E2B2}"/>
              </a:ext>
            </a:extLst>
          </p:cNvPr>
          <p:cNvSpPr>
            <a:spLocks noGrp="1"/>
          </p:cNvSpPr>
          <p:nvPr>
            <p:ph type="title"/>
          </p:nvPr>
        </p:nvSpPr>
        <p:spPr/>
        <p:txBody>
          <a:bodyPr/>
          <a:lstStyle/>
          <a:p>
            <a:r>
              <a:rPr lang="en-US" sz="2800" dirty="0"/>
              <a:t>What parents of children with hearing loss say: </a:t>
            </a:r>
          </a:p>
        </p:txBody>
      </p:sp>
      <p:sp>
        <p:nvSpPr>
          <p:cNvPr id="3" name="Text Placeholder 2">
            <a:extLst>
              <a:ext uri="{FF2B5EF4-FFF2-40B4-BE49-F238E27FC236}">
                <a16:creationId xmlns:a16="http://schemas.microsoft.com/office/drawing/2014/main" id="{A3C6267C-1330-E045-AAB3-F929520DB292}"/>
              </a:ext>
            </a:extLst>
          </p:cNvPr>
          <p:cNvSpPr>
            <a:spLocks noGrp="1"/>
          </p:cNvSpPr>
          <p:nvPr>
            <p:ph type="body" idx="1"/>
          </p:nvPr>
        </p:nvSpPr>
        <p:spPr/>
        <p:txBody>
          <a:bodyPr/>
          <a:lstStyle/>
          <a:p>
            <a:pPr lvl="1"/>
            <a:r>
              <a:rPr lang="en-US" dirty="0"/>
              <a:t>“I would interpret family-centered care pretty much like we did with [child], we came together as a family, her sisters, her father, anybody who was my support system and we sat down [to discuss], moving forward, what would be the best form of language for our household”</a:t>
            </a:r>
          </a:p>
          <a:p>
            <a:pPr lvl="1"/>
            <a:r>
              <a:rPr lang="en-US" dirty="0"/>
              <a:t>“Your whole family is involved, not just the parents and the child, that would mean like grandparents, and anyone that’s going to interact with the child a lot that they know the basics of how to work their technology…just so everyone is aware and involved.”</a:t>
            </a:r>
          </a:p>
          <a:p>
            <a:pPr lvl="1"/>
            <a:endParaRPr lang="en-US" sz="2000" dirty="0"/>
          </a:p>
          <a:p>
            <a:pPr lvl="1"/>
            <a:endParaRPr lang="en-US" sz="2000" dirty="0"/>
          </a:p>
          <a:p>
            <a:pPr lvl="1"/>
            <a:endParaRPr lang="en-US" sz="2000" dirty="0"/>
          </a:p>
          <a:p>
            <a:endParaRPr lang="en-US" sz="2400" dirty="0"/>
          </a:p>
        </p:txBody>
      </p:sp>
      <p:sp>
        <p:nvSpPr>
          <p:cNvPr id="5" name="Slide Number Placeholder 4">
            <a:extLst>
              <a:ext uri="{FF2B5EF4-FFF2-40B4-BE49-F238E27FC236}">
                <a16:creationId xmlns:a16="http://schemas.microsoft.com/office/drawing/2014/main" id="{A0D1D489-158C-BF45-AAE3-2F7006972D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98</a:t>
            </a:fld>
            <a:endParaRPr lang="en-US"/>
          </a:p>
        </p:txBody>
      </p:sp>
    </p:spTree>
    <p:extLst>
      <p:ext uri="{BB962C8B-B14F-4D97-AF65-F5344CB8AC3E}">
        <p14:creationId xmlns:p14="http://schemas.microsoft.com/office/powerpoint/2010/main" val="416346803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26002</TotalTime>
  <Words>8580</Words>
  <Application>Microsoft Macintosh PowerPoint</Application>
  <PresentationFormat>On-screen Show (4:3)</PresentationFormat>
  <Paragraphs>1146</Paragraphs>
  <Slides>143</Slides>
  <Notes>45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143</vt:i4>
      </vt:variant>
    </vt:vector>
  </HeadingPairs>
  <TitlesOfParts>
    <vt:vector size="154" baseType="lpstr">
      <vt:lpstr>Arial</vt:lpstr>
      <vt:lpstr>Calibri</vt:lpstr>
      <vt:lpstr>Calibri Light</vt:lpstr>
      <vt:lpstr>Helvetica Neue</vt:lpstr>
      <vt:lpstr>HELVETICA NEUE LIGHT</vt:lpstr>
      <vt:lpstr>HELVETICA NEUE LIGHT</vt:lpstr>
      <vt:lpstr>Noto Sans Symbols</vt:lpstr>
      <vt:lpstr>Times New Roman</vt:lpstr>
      <vt:lpstr>Wingdings</vt:lpstr>
      <vt:lpstr>Office Theme</vt:lpstr>
      <vt:lpstr>Worksheet</vt:lpstr>
      <vt:lpstr>The Journey Through Early Hearing Detection and Intervention for Audiologists</vt:lpstr>
      <vt:lpstr>Presenters</vt:lpstr>
      <vt:lpstr>Presenters</vt:lpstr>
      <vt:lpstr>Significant Contributor</vt:lpstr>
      <vt:lpstr>Learning Outcomes</vt:lpstr>
      <vt:lpstr>Outline</vt:lpstr>
      <vt:lpstr>Background and Rationale</vt:lpstr>
      <vt:lpstr>What does EHDI Encompass?</vt:lpstr>
      <vt:lpstr>Newborn Hearing Screening</vt:lpstr>
      <vt:lpstr>Oklahoma NHSP Team</vt:lpstr>
      <vt:lpstr>History of OK NHSP </vt:lpstr>
      <vt:lpstr>National EHDI Legislation</vt:lpstr>
      <vt:lpstr>Oklahoma EHDI Legislation</vt:lpstr>
      <vt:lpstr>PowerPoint Presentation</vt:lpstr>
      <vt:lpstr>Oklahoma EHDI Legislation</vt:lpstr>
      <vt:lpstr>PowerPoint Presentation</vt:lpstr>
      <vt:lpstr>Communicating With Stakeholders</vt:lpstr>
      <vt:lpstr>The Initial Screening</vt:lpstr>
      <vt:lpstr>Statistics Related to Initial Screen</vt:lpstr>
      <vt:lpstr>Who is responsible for screening?</vt:lpstr>
      <vt:lpstr>Hospitals’ Responsibilities</vt:lpstr>
      <vt:lpstr>The Filter Form</vt:lpstr>
      <vt:lpstr>Hearing Results Section</vt:lpstr>
      <vt:lpstr>NHSP Collaboration with Birthing Hospitals</vt:lpstr>
      <vt:lpstr>Hospital Hearing Reports</vt:lpstr>
      <vt:lpstr>Hospital Hearing Reports</vt:lpstr>
      <vt:lpstr>Monitor as Various Stages</vt:lpstr>
      <vt:lpstr>Concern Categories</vt:lpstr>
      <vt:lpstr>Concern Categories</vt:lpstr>
      <vt:lpstr>Hospital Hearing Reports</vt:lpstr>
      <vt:lpstr>NHSP Follow-Up</vt:lpstr>
      <vt:lpstr>Biggest Obstacles to Follow-up</vt:lpstr>
      <vt:lpstr>Partnering with the Medical Home</vt:lpstr>
      <vt:lpstr>Pediatrician Communication</vt:lpstr>
      <vt:lpstr>Medical Evaluation (JCIH 2019)</vt:lpstr>
      <vt:lpstr>Partnering with AAP</vt:lpstr>
      <vt:lpstr>      Partnering with Follow-up Screening Providers &amp; Audiology </vt:lpstr>
      <vt:lpstr>NHSP Collaboration with Non-Birthing Hospital Providers</vt:lpstr>
      <vt:lpstr>Audiologists’ EHDI Responsibilities</vt:lpstr>
      <vt:lpstr>Obtain Hospital Hearing Results</vt:lpstr>
      <vt:lpstr>PowerPoint Presentation</vt:lpstr>
      <vt:lpstr>Follow-Up Efforts:  How EHDI Can Help You!</vt:lpstr>
      <vt:lpstr>Who is responsible for reporting?</vt:lpstr>
      <vt:lpstr>(1) Reporting</vt:lpstr>
      <vt:lpstr>(2) Reporting</vt:lpstr>
      <vt:lpstr>(3) Reporting</vt:lpstr>
      <vt:lpstr>(4) Reporting</vt:lpstr>
      <vt:lpstr>Referrals (JCIH 2019)</vt:lpstr>
      <vt:lpstr>(5) Reporting</vt:lpstr>
      <vt:lpstr>Updated Reporting Form</vt:lpstr>
      <vt:lpstr>(1) Follow-Up: Tips for Reporting</vt:lpstr>
      <vt:lpstr>(2) Follow-Up: Tips for Reporting</vt:lpstr>
      <vt:lpstr>Part C EI Tracking Forms</vt:lpstr>
      <vt:lpstr>Audiology Reverse Tracking</vt:lpstr>
      <vt:lpstr>Sensing a Problem with a Hospital?</vt:lpstr>
      <vt:lpstr>Refer to Other Appropriate Services</vt:lpstr>
      <vt:lpstr>PowerPoint Presentation</vt:lpstr>
      <vt:lpstr>Summary</vt:lpstr>
      <vt:lpstr>Contact NHSP</vt:lpstr>
      <vt:lpstr>Jennie’s Story</vt:lpstr>
      <vt:lpstr>Audiologic Diagnosis and Treatment</vt:lpstr>
      <vt:lpstr>OSDH Pediatric Audiology Program Team</vt:lpstr>
      <vt:lpstr>What are my ethical responsibilities related to EHDI?</vt:lpstr>
      <vt:lpstr>AAA Code of Ethics</vt:lpstr>
      <vt:lpstr>(1) ASHA Code of Ethics</vt:lpstr>
      <vt:lpstr>(2) ASHA Code of Ethics</vt:lpstr>
      <vt:lpstr>(3) ASHA Code of Ethics</vt:lpstr>
      <vt:lpstr>Roles of the Audiologist (JCIH 2019)</vt:lpstr>
      <vt:lpstr>The Diagnostic Assessment</vt:lpstr>
      <vt:lpstr>Minimum Test Battery</vt:lpstr>
      <vt:lpstr>Auditory Brainstem Response Testing</vt:lpstr>
      <vt:lpstr>Middle Ear Measures: Tympanometry and Acoustic Reflexes</vt:lpstr>
      <vt:lpstr>Acoustic Immittance Testing Considerations</vt:lpstr>
      <vt:lpstr>Otoacoustic Emissions</vt:lpstr>
      <vt:lpstr>(1) Questions to Ask</vt:lpstr>
      <vt:lpstr>(2) Questions to Ask</vt:lpstr>
      <vt:lpstr>Amplification</vt:lpstr>
      <vt:lpstr>Candidates for Amplification</vt:lpstr>
      <vt:lpstr>AAA Principles for Effective Pediatric Fittings</vt:lpstr>
      <vt:lpstr>Fitting and Verification</vt:lpstr>
      <vt:lpstr>(1) Best Practices</vt:lpstr>
      <vt:lpstr>(2) Best Practices</vt:lpstr>
      <vt:lpstr>(3) Best Practices</vt:lpstr>
      <vt:lpstr>(4) Best Practices</vt:lpstr>
      <vt:lpstr>(5) Best Practices</vt:lpstr>
      <vt:lpstr>(1) Questions to Ask</vt:lpstr>
      <vt:lpstr>(2) Questions to Ask</vt:lpstr>
      <vt:lpstr>Audiology as Care Coordinator</vt:lpstr>
      <vt:lpstr>Why should audiologists coordinate services?</vt:lpstr>
      <vt:lpstr>Critical Role</vt:lpstr>
      <vt:lpstr>Consultation with Medical Home</vt:lpstr>
      <vt:lpstr>Refer to Early Intervention</vt:lpstr>
      <vt:lpstr>Questions to Ask</vt:lpstr>
      <vt:lpstr>Resources</vt:lpstr>
      <vt:lpstr>Summary</vt:lpstr>
      <vt:lpstr>Clifford’s Story</vt:lpstr>
      <vt:lpstr>The Family Perspective</vt:lpstr>
      <vt:lpstr>PowerPoint Presentation</vt:lpstr>
      <vt:lpstr>What parents of children with hearing loss say: </vt:lpstr>
      <vt:lpstr>PowerPoint Presentation</vt:lpstr>
      <vt:lpstr>What the Model Says: </vt:lpstr>
      <vt:lpstr>4 Core Concepts</vt:lpstr>
      <vt:lpstr>PowerPoint Presentation</vt:lpstr>
      <vt:lpstr>Family-Centered Care Defined</vt:lpstr>
      <vt:lpstr>Why Family-Centered Care? </vt:lpstr>
      <vt:lpstr>(1) What Parents Want You to Know</vt:lpstr>
      <vt:lpstr>(2) What Parents Want You to Know</vt:lpstr>
      <vt:lpstr>“What has made the biggest impact in your journey through childhood hearing loss?”</vt:lpstr>
      <vt:lpstr>PowerPoint Presentation</vt:lpstr>
      <vt:lpstr>Oklahoma Family Network: Putting the Pieces Together for Oklahoma Families</vt:lpstr>
      <vt:lpstr>PowerPoint Presentation</vt:lpstr>
      <vt:lpstr>Oklahoma Family Network</vt:lpstr>
      <vt:lpstr>(1) What happens when someone refers a family to OFN?</vt:lpstr>
      <vt:lpstr>(2) What happens when someone refers a family to OFN?</vt:lpstr>
      <vt:lpstr>What You Can Do For Families</vt:lpstr>
      <vt:lpstr>Connect Families: 2 Ways</vt:lpstr>
      <vt:lpstr>OFN EHDI Team Contact Information</vt:lpstr>
      <vt:lpstr>Summary</vt:lpstr>
      <vt:lpstr>Sabrina’s Story</vt:lpstr>
      <vt:lpstr>Part C, Early Intervention, and SoonerStart</vt:lpstr>
      <vt:lpstr>Highlighted Question from 2018 Survey</vt:lpstr>
      <vt:lpstr>EHDI’s Answers</vt:lpstr>
      <vt:lpstr>What is Part C – Early Intervention?</vt:lpstr>
      <vt:lpstr>(1) Part C in Oklahoma: SoonerStart</vt:lpstr>
      <vt:lpstr>(2) Part C in Oklahoma: SoonerStart</vt:lpstr>
      <vt:lpstr>PowerPoint Presentation</vt:lpstr>
      <vt:lpstr>PowerPoint Presentation</vt:lpstr>
      <vt:lpstr>PowerPoint Presentation</vt:lpstr>
      <vt:lpstr>YES! </vt:lpstr>
      <vt:lpstr>How do I refer to SoonerStart?</vt:lpstr>
      <vt:lpstr>Eligibility:  Infants and toddlers birth to 3 years old who…</vt:lpstr>
      <vt:lpstr>(1) I referred a child, What now?</vt:lpstr>
      <vt:lpstr>(2) I referred a child, What now?</vt:lpstr>
      <vt:lpstr>Mandated Timelines</vt:lpstr>
      <vt:lpstr>What do services look like? </vt:lpstr>
      <vt:lpstr>Transition   A Transition Plan is to facilitate a smooth transition by the child’s third birthday</vt:lpstr>
      <vt:lpstr>What can I tell families about SoonerStart?</vt:lpstr>
      <vt:lpstr>Summary</vt:lpstr>
      <vt:lpstr>Hollie’s Story</vt:lpstr>
      <vt:lpstr>Acknowledgement</vt:lpstr>
      <vt:lpstr>Q &amp; A</vt:lpstr>
      <vt:lpstr>(1) References</vt:lpstr>
      <vt:lpstr>(2)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Fasolino</dc:creator>
  <cp:lastModifiedBy>Kuck, Haley J (HSC)</cp:lastModifiedBy>
  <cp:revision>81</cp:revision>
  <cp:lastPrinted>2021-04-27T19:13:39Z</cp:lastPrinted>
  <dcterms:created xsi:type="dcterms:W3CDTF">2017-09-07T18:41:50Z</dcterms:created>
  <dcterms:modified xsi:type="dcterms:W3CDTF">2022-03-08T16:40:40Z</dcterms:modified>
</cp:coreProperties>
</file>